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1069" r:id="rId3"/>
    <p:sldId id="1086" r:id="rId5"/>
    <p:sldId id="1127" r:id="rId6"/>
    <p:sldId id="1138" r:id="rId7"/>
    <p:sldId id="1163" r:id="rId8"/>
    <p:sldId id="1164" r:id="rId9"/>
    <p:sldId id="1168" r:id="rId10"/>
    <p:sldId id="1166" r:id="rId11"/>
    <p:sldId id="1167" r:id="rId12"/>
    <p:sldId id="1169" r:id="rId13"/>
    <p:sldId id="1162" r:id="rId14"/>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微软雅黑" panose="020B0503020204020204" pitchFamily="34" charset="-122"/>
      <p:regular r:id="rId22"/>
    </p:embeddedFont>
    <p:embeddedFont>
      <p:font typeface="Calibri Light" panose="020F0302020204030204" charset="0"/>
      <p:regular r:id="rId23"/>
      <p:italic r:id="rId24"/>
    </p:embeddedFont>
  </p:embeddedFontLst>
  <p:custDataLst>
    <p:tags r:id="rId25"/>
  </p:custDataLst>
  <p:defaultTextStyle>
    <a:defPPr>
      <a:defRPr lang="zh-CN"/>
    </a:defPPr>
    <a:lvl1pPr marL="0" lvl="0" indent="0" algn="l" defTabSz="914400" rtl="0" eaLnBrk="1" fontAlgn="base" latinLnBrk="0" hangingPunct="1">
      <a:lnSpc>
        <a:spcPct val="100000"/>
      </a:lnSpc>
      <a:spcBef>
        <a:spcPct val="0"/>
      </a:spcBef>
      <a:spcAft>
        <a:spcPct val="0"/>
      </a:spcAft>
      <a:buNone/>
      <a:defRPr kern="1200">
        <a:solidFill>
          <a:schemeClr val="tx1"/>
        </a:solidFill>
        <a:latin typeface="Calibri" panose="020F050202020403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kern="1200">
        <a:solidFill>
          <a:schemeClr val="tx1"/>
        </a:solidFill>
        <a:latin typeface="Calibri" panose="020F050202020403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kern="1200">
        <a:solidFill>
          <a:schemeClr val="tx1"/>
        </a:solidFill>
        <a:latin typeface="Calibri" panose="020F050202020403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kern="1200">
        <a:solidFill>
          <a:schemeClr val="tx1"/>
        </a:solidFill>
        <a:latin typeface="Calibri" panose="020F050202020403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kern="1200">
        <a:solidFill>
          <a:schemeClr val="tx1"/>
        </a:solidFill>
        <a:latin typeface="Calibri" panose="020F050202020403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kern="1200">
        <a:solidFill>
          <a:schemeClr val="tx1"/>
        </a:solidFill>
        <a:latin typeface="Calibri" panose="020F050202020403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kern="1200">
        <a:solidFill>
          <a:schemeClr val="tx1"/>
        </a:solidFill>
        <a:latin typeface="Calibri" panose="020F050202020403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kern="1200">
        <a:solidFill>
          <a:schemeClr val="tx1"/>
        </a:solidFill>
        <a:latin typeface="Calibri" panose="020F050202020403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283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F8A"/>
    <a:srgbClr val="FFFFFF"/>
    <a:srgbClr val="4472C4"/>
    <a:srgbClr val="0070C0"/>
    <a:srgbClr val="55854D"/>
    <a:srgbClr val="D6DCE5"/>
    <a:srgbClr val="DEEBF7"/>
    <a:srgbClr val="E2F0D9"/>
    <a:srgbClr val="BDD7EE"/>
    <a:srgbClr val="1F4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56"/>
    <p:restoredTop sz="86059"/>
  </p:normalViewPr>
  <p:slideViewPr>
    <p:cSldViewPr snapToGrid="0" showGuides="1">
      <p:cViewPr>
        <p:scale>
          <a:sx n="100" d="100"/>
          <a:sy n="100" d="100"/>
        </p:scale>
        <p:origin x="1008" y="-36"/>
      </p:cViewPr>
      <p:guideLst>
        <p:guide orient="horz" pos="2160"/>
        <p:guide pos="2836"/>
      </p:guideLst>
    </p:cSldViewPr>
  </p:slideViewPr>
  <p:notesTextViewPr>
    <p:cViewPr>
      <p:scale>
        <a:sx n="66" d="100"/>
        <a:sy n="66" d="100"/>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gs" Target="tags/tag36.xml"/><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DCCBE8EA-59C2-484C-BAFE-1336E8AEA6DC}" type="datetimeFigureOut">
              <a:rPr lang="zh-CN" altLang="en-US" strike="noStrike" noProof="1" smtClean="0">
                <a:latin typeface="+mn-lt"/>
                <a:ea typeface="+mn-ea"/>
                <a:cs typeface="+mn-cs"/>
              </a:rPr>
            </a:fld>
            <a:endParaRPr lang="zh-CN" altLang="en-US" strike="noStrike" noProof="1"/>
          </a:p>
        </p:txBody>
      </p:sp>
      <p:sp>
        <p:nvSpPr>
          <p:cNvPr id="4100"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4101" name="备注占位符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lstStyle/>
          <a:p>
            <a:pPr lvl="0"/>
            <a:r>
              <a:rPr lang="zh-CN" altLang="en-US"/>
              <a:t>单击此处编辑母版文本样式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4B2F5750-D1BB-487B-94FA-EAAA1421A8EE}"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幻灯片图像占位符 1"/>
          <p:cNvSpPr>
            <a:spLocks noGrp="1" noRot="1" noChangeAspect="1"/>
          </p:cNvSpPr>
          <p:nvPr>
            <p:ph type="sldImg"/>
          </p:nvPr>
        </p:nvSpPr>
        <p:spPr/>
      </p:sp>
      <p:sp>
        <p:nvSpPr>
          <p:cNvPr id="6146" name="备注占位符 2"/>
          <p:cNvSpPr>
            <a:spLocks noGrp="1"/>
          </p:cNvSpPr>
          <p:nvPr>
            <p:ph type="body"/>
          </p:nvPr>
        </p:nvSpPr>
        <p:spPr/>
        <p:txBody>
          <a:bodyPr lIns="91440" tIns="45720" rIns="91440" bIns="45720" anchor="t"/>
          <a:lstStyle/>
          <a:p>
            <a:pPr lvl="0"/>
            <a:endParaRPr lang="zh-CN" altLang="en-US" dirty="0"/>
          </a:p>
        </p:txBody>
      </p:sp>
      <p:sp>
        <p:nvSpPr>
          <p:cNvPr id="6147"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lstStyle/>
          <a:p>
            <a:pPr lvl="0" algn="r"/>
            <a:fld id="{9A0DB2DC-4C9A-4742-B13C-FB6460FD3503}"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幻灯片图像占位符 1"/>
          <p:cNvSpPr>
            <a:spLocks noGrp="1" noRot="1" noChangeAspect="1"/>
          </p:cNvSpPr>
          <p:nvPr>
            <p:ph type="sldImg"/>
          </p:nvPr>
        </p:nvSpPr>
        <p:spPr/>
      </p:sp>
      <p:sp>
        <p:nvSpPr>
          <p:cNvPr id="68610" name="文本占位符 2"/>
          <p:cNvSpPr>
            <a:spLocks noGrp="1"/>
          </p:cNvSpPr>
          <p:nvPr>
            <p:ph type="body"/>
          </p:nvPr>
        </p:nvSpPr>
        <p:spPr/>
        <p:txBody>
          <a:bodyPr lIns="91440" tIns="45720" rIns="91440" bIns="45720" anchor="t"/>
          <a:lstStyle/>
          <a:p>
            <a:pPr lvl="0"/>
            <a:endParaRPr lang="zh-CN"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幻灯片图像占位符 1"/>
          <p:cNvSpPr>
            <a:spLocks noGrp="1" noRot="1" noChangeAspect="1"/>
          </p:cNvSpPr>
          <p:nvPr>
            <p:ph type="sldImg"/>
          </p:nvPr>
        </p:nvSpPr>
        <p:spPr/>
      </p:sp>
      <p:sp>
        <p:nvSpPr>
          <p:cNvPr id="6146" name="备注占位符 2"/>
          <p:cNvSpPr>
            <a:spLocks noGrp="1"/>
          </p:cNvSpPr>
          <p:nvPr>
            <p:ph type="body"/>
          </p:nvPr>
        </p:nvSpPr>
        <p:spPr/>
        <p:txBody>
          <a:bodyPr lIns="91440" tIns="45720" rIns="91440" bIns="45720" anchor="t"/>
          <a:lstStyle/>
          <a:p>
            <a:pPr lvl="0"/>
            <a:endParaRPr lang="zh-CN" altLang="en-US" dirty="0"/>
          </a:p>
        </p:txBody>
      </p:sp>
      <p:sp>
        <p:nvSpPr>
          <p:cNvPr id="6147"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lstStyle/>
          <a:p>
            <a:pPr lvl="0" algn="r"/>
            <a:fld id="{9A0DB2DC-4C9A-4742-B13C-FB6460FD3503}"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幻灯片图像占位符 1"/>
          <p:cNvSpPr>
            <a:spLocks noGrp="1" noRot="1" noChangeAspect="1"/>
          </p:cNvSpPr>
          <p:nvPr>
            <p:ph type="sldImg"/>
          </p:nvPr>
        </p:nvSpPr>
        <p:spPr/>
      </p:sp>
      <p:sp>
        <p:nvSpPr>
          <p:cNvPr id="8194" name="备注占位符 2"/>
          <p:cNvSpPr>
            <a:spLocks noGrp="1"/>
          </p:cNvSpPr>
          <p:nvPr>
            <p:ph type="body"/>
          </p:nvPr>
        </p:nvSpPr>
        <p:spPr/>
        <p:txBody>
          <a:bodyPr lIns="91440" tIns="45720" rIns="91440" bIns="45720" anchor="t"/>
          <a:lstStyle/>
          <a:p>
            <a:pPr lvl="0"/>
            <a:r>
              <a:rPr lang="zh-CN" altLang="en-US" dirty="0"/>
              <a:t>这次汇报从五个方面展开</a:t>
            </a:r>
            <a:endParaRPr lang="zh-CN" altLang="en-US" dirty="0"/>
          </a:p>
        </p:txBody>
      </p:sp>
      <p:sp>
        <p:nvSpPr>
          <p:cNvPr id="8195"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lstStyle/>
          <a:p>
            <a:pPr lvl="0" algn="r"/>
            <a:fld id="{9A0DB2DC-4C9A-4742-B13C-FB6460FD3503}"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幻灯片图像占位符 1"/>
          <p:cNvSpPr>
            <a:spLocks noGrp="1" noRot="1" noChangeAspect="1"/>
          </p:cNvSpPr>
          <p:nvPr>
            <p:ph type="sldImg"/>
          </p:nvPr>
        </p:nvSpPr>
        <p:spPr/>
      </p:sp>
      <p:sp>
        <p:nvSpPr>
          <p:cNvPr id="13314" name="备注占位符 2"/>
          <p:cNvSpPr>
            <a:spLocks noGrp="1"/>
          </p:cNvSpPr>
          <p:nvPr>
            <p:ph type="body"/>
          </p:nvPr>
        </p:nvSpPr>
        <p:spPr/>
        <p:txBody>
          <a:bodyPr lIns="91440" tIns="45720" rIns="91440" bIns="45720" anchor="t"/>
          <a:lstStyle/>
          <a:p>
            <a:pPr lvl="0" indent="0" fontAlgn="base">
              <a:lnSpc>
                <a:spcPct val="100000"/>
              </a:lnSpc>
              <a:spcBef>
                <a:spcPct val="0"/>
              </a:spcBef>
              <a:spcAft>
                <a:spcPct val="0"/>
              </a:spcAft>
              <a:buClrTx/>
              <a:buSzTx/>
              <a:buNone/>
            </a:pPr>
            <a:endParaRPr lang="zh-CN" altLang="en-US" dirty="0">
              <a:latin typeface="楷体" panose="02010609060101010101" pitchFamily="49" charset="-122"/>
              <a:ea typeface="楷体" panose="02010609060101010101" pitchFamily="49" charset="-122"/>
            </a:endParaRPr>
          </a:p>
        </p:txBody>
      </p:sp>
      <p:sp>
        <p:nvSpPr>
          <p:cNvPr id="13315"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lstStyle/>
          <a:p>
            <a:pPr lvl="0" algn="r"/>
            <a:fld id="{9A0DB2DC-4C9A-4742-B13C-FB6460FD3503}"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幻灯片图像占位符 1"/>
          <p:cNvSpPr>
            <a:spLocks noGrp="1" noRot="1" noChangeAspect="1"/>
          </p:cNvSpPr>
          <p:nvPr>
            <p:ph type="sldImg"/>
          </p:nvPr>
        </p:nvSpPr>
        <p:spPr/>
      </p:sp>
      <p:sp>
        <p:nvSpPr>
          <p:cNvPr id="13314" name="备注占位符 2"/>
          <p:cNvSpPr>
            <a:spLocks noGrp="1"/>
          </p:cNvSpPr>
          <p:nvPr>
            <p:ph type="body"/>
          </p:nvPr>
        </p:nvSpPr>
        <p:spPr/>
        <p:txBody>
          <a:bodyPr lIns="91440" tIns="45720" rIns="91440" bIns="45720" anchor="t"/>
          <a:lstStyle/>
          <a:p>
            <a:pPr lvl="0" indent="0" fontAlgn="base">
              <a:lnSpc>
                <a:spcPct val="100000"/>
              </a:lnSpc>
              <a:spcBef>
                <a:spcPct val="0"/>
              </a:spcBef>
              <a:spcAft>
                <a:spcPct val="0"/>
              </a:spcAft>
              <a:buClrTx/>
              <a:buSzTx/>
              <a:buNone/>
            </a:pPr>
            <a:endParaRPr lang="zh-CN" altLang="en-US" dirty="0">
              <a:latin typeface="楷体" panose="02010609060101010101" pitchFamily="49" charset="-122"/>
              <a:ea typeface="楷体" panose="02010609060101010101" pitchFamily="49" charset="-122"/>
            </a:endParaRPr>
          </a:p>
        </p:txBody>
      </p:sp>
      <p:sp>
        <p:nvSpPr>
          <p:cNvPr id="13315"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lstStyle/>
          <a:p>
            <a:pPr lvl="0" algn="r"/>
            <a:fld id="{9A0DB2DC-4C9A-4742-B13C-FB6460FD3503}"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幻灯片图像占位符 1"/>
          <p:cNvSpPr>
            <a:spLocks noGrp="1" noRot="1" noChangeAspect="1"/>
          </p:cNvSpPr>
          <p:nvPr>
            <p:ph type="sldImg"/>
          </p:nvPr>
        </p:nvSpPr>
        <p:spPr/>
      </p:sp>
      <p:sp>
        <p:nvSpPr>
          <p:cNvPr id="68610" name="文本占位符 2"/>
          <p:cNvSpPr>
            <a:spLocks noGrp="1"/>
          </p:cNvSpPr>
          <p:nvPr>
            <p:ph type="body"/>
          </p:nvPr>
        </p:nvSpPr>
        <p:spPr/>
        <p:txBody>
          <a:bodyPr lIns="91440" tIns="45720" rIns="91440" bIns="45720" anchor="t"/>
          <a:lstStyle/>
          <a:p>
            <a:pPr lvl="0"/>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幻灯片图像占位符 1"/>
          <p:cNvSpPr>
            <a:spLocks noGrp="1" noRot="1" noChangeAspect="1"/>
          </p:cNvSpPr>
          <p:nvPr>
            <p:ph type="sldImg"/>
          </p:nvPr>
        </p:nvSpPr>
        <p:spPr/>
      </p:sp>
      <p:sp>
        <p:nvSpPr>
          <p:cNvPr id="68610" name="文本占位符 2"/>
          <p:cNvSpPr>
            <a:spLocks noGrp="1"/>
          </p:cNvSpPr>
          <p:nvPr>
            <p:ph type="body"/>
          </p:nvPr>
        </p:nvSpPr>
        <p:spPr/>
        <p:txBody>
          <a:bodyPr lIns="91440" tIns="45720" rIns="91440" bIns="45720" anchor="t"/>
          <a:lstStyle/>
          <a:p>
            <a:pPr lvl="0"/>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幻灯片图像占位符 1"/>
          <p:cNvSpPr>
            <a:spLocks noGrp="1" noRot="1" noChangeAspect="1"/>
          </p:cNvSpPr>
          <p:nvPr>
            <p:ph type="sldImg"/>
          </p:nvPr>
        </p:nvSpPr>
        <p:spPr/>
      </p:sp>
      <p:sp>
        <p:nvSpPr>
          <p:cNvPr id="68610" name="文本占位符 2"/>
          <p:cNvSpPr>
            <a:spLocks noGrp="1"/>
          </p:cNvSpPr>
          <p:nvPr>
            <p:ph type="body"/>
          </p:nvPr>
        </p:nvSpPr>
        <p:spPr/>
        <p:txBody>
          <a:bodyPr lIns="91440" tIns="45720" rIns="91440" bIns="45720" anchor="t"/>
          <a:lstStyle/>
          <a:p>
            <a:pPr lvl="0"/>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幻灯片图像占位符 1"/>
          <p:cNvSpPr>
            <a:spLocks noGrp="1" noRot="1" noChangeAspect="1"/>
          </p:cNvSpPr>
          <p:nvPr>
            <p:ph type="sldImg"/>
          </p:nvPr>
        </p:nvSpPr>
        <p:spPr/>
      </p:sp>
      <p:sp>
        <p:nvSpPr>
          <p:cNvPr id="68610" name="文本占位符 2"/>
          <p:cNvSpPr>
            <a:spLocks noGrp="1"/>
          </p:cNvSpPr>
          <p:nvPr>
            <p:ph type="body"/>
          </p:nvPr>
        </p:nvSpPr>
        <p:spPr/>
        <p:txBody>
          <a:bodyPr lIns="91440" tIns="45720" rIns="91440" bIns="45720" anchor="t"/>
          <a:lstStyle/>
          <a:p>
            <a:pPr lvl="0"/>
            <a:endParaRPr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幻灯片图像占位符 1"/>
          <p:cNvSpPr>
            <a:spLocks noGrp="1" noRot="1" noChangeAspect="1"/>
          </p:cNvSpPr>
          <p:nvPr>
            <p:ph type="sldImg"/>
          </p:nvPr>
        </p:nvSpPr>
        <p:spPr/>
      </p:sp>
      <p:sp>
        <p:nvSpPr>
          <p:cNvPr id="68610" name="文本占位符 2"/>
          <p:cNvSpPr>
            <a:spLocks noGrp="1"/>
          </p:cNvSpPr>
          <p:nvPr>
            <p:ph type="body"/>
          </p:nvPr>
        </p:nvSpPr>
        <p:spPr/>
        <p:txBody>
          <a:bodyPr lIns="91440" tIns="45720" rIns="91440" bIns="45720" anchor="t"/>
          <a:lstStyle/>
          <a:p>
            <a:pPr lvl="0"/>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050" name="图片 6"/>
          <p:cNvPicPr>
            <a:picLocks noChangeAspect="1"/>
          </p:cNvPicPr>
          <p:nvPr userDrawn="1"/>
        </p:nvPicPr>
        <p:blipFill>
          <a:blip r:embed="rId2"/>
          <a:stretch>
            <a:fillRect/>
          </a:stretch>
        </p:blipFill>
        <p:spPr>
          <a:xfrm>
            <a:off x="0" y="0"/>
            <a:ext cx="12309475" cy="6858000"/>
          </a:xfrm>
          <a:prstGeom prst="rect">
            <a:avLst/>
          </a:prstGeom>
          <a:noFill/>
          <a:ln w="9525">
            <a:noFill/>
          </a:ln>
        </p:spPr>
      </p:pic>
      <p:sp>
        <p:nvSpPr>
          <p:cNvPr id="4" name="日期占位符 3"/>
          <p:cNvSpPr>
            <a:spLocks noGrp="1"/>
          </p:cNvSpPr>
          <p:nvPr>
            <p:ph type="dt" sz="half" idx="10"/>
          </p:nvPr>
        </p:nvSpPr>
        <p:spPr>
          <a:xfrm>
            <a:off x="838200" y="6356350"/>
            <a:ext cx="2743200" cy="365125"/>
          </a:xfrm>
          <a:prstGeom prst="rect">
            <a:avLst/>
          </a:prstGeom>
        </p:spPr>
        <p:txBody>
          <a:bodyPr vert="horz" lIns="91440" tIns="45720" rIns="91440" bIns="45720" rtlCol="0" anchor="ct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2" name="页脚占位符 1"/>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p>
            <a:pPr fontAlgn="auto"/>
            <a:endParaRPr lang="zh-CN" altLang="en-US" strike="noStrike" noProof="1"/>
          </a:p>
        </p:txBody>
      </p:sp>
      <p:sp>
        <p:nvSpPr>
          <p:cNvPr id="3" name="灯片编号占位符 2"/>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Ovr>
    <a:masterClrMapping/>
  </p:clrMapOvr>
  <p:transition spd="med" advTm="1000">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Ovr>
    <a:masterClrMapping/>
  </p:clrMapOvr>
  <p:transition spd="med" advTm="1000">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2" y="365125"/>
            <a:ext cx="2628900" cy="5811838"/>
          </a:xfrm>
        </p:spPr>
        <p:txBody>
          <a:bodyPr vert="eaVert"/>
          <a:lstStyle/>
          <a:p>
            <a:pPr fontAlgn="auto"/>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a:xfrm>
            <a:off x="838203" y="365125"/>
            <a:ext cx="7734300" cy="5811838"/>
          </a:xfrm>
        </p:spPr>
        <p:txBody>
          <a:bodyPr vert="eaVert"/>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Ovr>
    <a:masterClrMapping/>
  </p:clrMapOvr>
  <p:transition spd="med" advTm="1000">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3074" name="图片 9"/>
          <p:cNvPicPr>
            <a:picLocks noChangeAspect="1"/>
          </p:cNvPicPr>
          <p:nvPr userDrawn="1"/>
        </p:nvPicPr>
        <p:blipFill>
          <a:blip r:embed="rId2"/>
          <a:stretch>
            <a:fillRect/>
          </a:stretch>
        </p:blipFill>
        <p:spPr>
          <a:xfrm>
            <a:off x="0" y="0"/>
            <a:ext cx="12309475" cy="6858000"/>
          </a:xfrm>
          <a:prstGeom prst="rect">
            <a:avLst/>
          </a:prstGeom>
          <a:noFill/>
          <a:ln w="9525">
            <a:noFill/>
          </a:ln>
        </p:spPr>
      </p:pic>
      <p:sp>
        <p:nvSpPr>
          <p:cNvPr id="7" name="矩形 6"/>
          <p:cNvSpPr/>
          <p:nvPr userDrawn="1"/>
        </p:nvSpPr>
        <p:spPr>
          <a:xfrm>
            <a:off x="0" y="1055688"/>
            <a:ext cx="1776413" cy="5802313"/>
          </a:xfrm>
          <a:prstGeom prst="rect">
            <a:avLst/>
          </a:prstGeom>
          <a:solidFill>
            <a:srgbClr val="4B5C7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p>
        </p:txBody>
      </p:sp>
      <p:sp>
        <p:nvSpPr>
          <p:cNvPr id="8" name="矩形 7"/>
          <p:cNvSpPr/>
          <p:nvPr userDrawn="1"/>
        </p:nvSpPr>
        <p:spPr>
          <a:xfrm>
            <a:off x="5" y="-1"/>
            <a:ext cx="1775791" cy="1055077"/>
          </a:xfrm>
          <a:prstGeom prst="rect">
            <a:avLst/>
          </a:prstGeom>
          <a:solidFill>
            <a:srgbClr val="394659"/>
          </a:solidFill>
          <a:ln>
            <a:noFill/>
          </a:ln>
          <a:effectLst>
            <a:reflection stA="80000" endPos="59000" dist="381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z="1800" strike="noStrike" noProof="1"/>
          </a:p>
        </p:txBody>
      </p:sp>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p>
            <a:pPr fontAlgn="auto"/>
            <a:endParaRPr lang="zh-CN" altLang="en-US" strike="noStrike" noProof="1"/>
          </a:p>
        </p:txBody>
      </p:sp>
      <p:sp>
        <p:nvSpPr>
          <p:cNvPr id="4" name="灯片编号占位符 3"/>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Ovr>
    <a:masterClrMapping/>
  </p:clrMapOvr>
  <p:transition spd="med" advTm="100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09744"/>
            <a:ext cx="10515600" cy="2852737"/>
          </a:xfrm>
        </p:spPr>
        <p:txBody>
          <a:bodyPr anchor="b"/>
          <a:lstStyle>
            <a:lvl1pPr>
              <a:defRPr sz="6000"/>
            </a:lvl1pPr>
          </a:lstStyle>
          <a:p>
            <a:pPr fontAlgn="auto"/>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831851" y="4589469"/>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a:t>单击此处编辑母版文本样式</a:t>
            </a:r>
            <a:endParaRPr lang="zh-CN" altLang="en-US" strike="noStrike" noProof="1"/>
          </a:p>
        </p:txBody>
      </p:sp>
      <p:sp>
        <p:nvSpPr>
          <p:cNvPr id="4" name="日期占位符 3"/>
          <p:cNvSpPr>
            <a:spLocks noGrp="1"/>
          </p:cNvSpPr>
          <p:nvPr>
            <p:ph type="dt" sz="half" idx="10"/>
          </p:nvPr>
        </p:nvSpPr>
        <p:spPr/>
        <p:txBody>
          <a:bodyP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Ovr>
    <a:masterClrMapping/>
  </p:clrMapOvr>
  <p:transition spd="med" advTm="1000">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5" name="日期占位符 4"/>
          <p:cNvSpPr>
            <a:spLocks noGrp="1"/>
          </p:cNvSpPr>
          <p:nvPr>
            <p:ph type="dt" sz="half" idx="10"/>
          </p:nvPr>
        </p:nvSpPr>
        <p:spPr/>
        <p:txBody>
          <a:bodyP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lstStyle/>
          <a:p>
            <a:pPr fontAlgn="auto"/>
            <a:endParaRPr lang="zh-CN" altLang="en-US" strike="noStrike" noProof="1"/>
          </a:p>
        </p:txBody>
      </p:sp>
      <p:sp>
        <p:nvSpPr>
          <p:cNvPr id="7" name="灯片编号占位符 6"/>
          <p:cNvSpPr>
            <a:spLocks noGrp="1"/>
          </p:cNvSpPr>
          <p:nvPr>
            <p:ph type="sldNum" sz="quarter" idx="12"/>
          </p:nvPr>
        </p:nvSpPr>
        <p:spPr/>
        <p:txBody>
          <a:bodyP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Ovr>
    <a:masterClrMapping/>
  </p:clrMapOvr>
  <p:transition spd="med" advTm="1000">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9"/>
            <a:ext cx="10515600" cy="1325563"/>
          </a:xfrm>
        </p:spPr>
        <p:txBody>
          <a:bodyPr/>
          <a:lstStyle/>
          <a:p>
            <a:pPr fontAlgn="auto"/>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单击此处编辑母版文本样式</a:t>
            </a:r>
            <a:endParaRPr lang="zh-CN" altLang="en-US" strike="noStrike" noProof="1"/>
          </a:p>
        </p:txBody>
      </p:sp>
      <p:sp>
        <p:nvSpPr>
          <p:cNvPr id="4" name="内容占位符 3"/>
          <p:cNvSpPr>
            <a:spLocks noGrp="1"/>
          </p:cNvSpPr>
          <p:nvPr>
            <p:ph sz="half" idx="2"/>
          </p:nvPr>
        </p:nvSpPr>
        <p:spPr>
          <a:xfrm>
            <a:off x="839789" y="2505075"/>
            <a:ext cx="5157787" cy="3684588"/>
          </a:xfr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5" name="文本占位符 4"/>
          <p:cNvSpPr>
            <a:spLocks noGrp="1"/>
          </p:cNvSpPr>
          <p:nvPr>
            <p:ph type="body" sz="quarter" idx="3"/>
          </p:nvPr>
        </p:nvSpPr>
        <p:spPr>
          <a:xfrm>
            <a:off x="6172203"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单击此处编辑母版文本样式</a:t>
            </a:r>
            <a:endParaRPr lang="zh-CN" altLang="en-US" strike="noStrike" noProof="1"/>
          </a:p>
        </p:txBody>
      </p:sp>
      <p:sp>
        <p:nvSpPr>
          <p:cNvPr id="6" name="内容占位符 5"/>
          <p:cNvSpPr>
            <a:spLocks noGrp="1"/>
          </p:cNvSpPr>
          <p:nvPr>
            <p:ph sz="quarter" idx="4"/>
          </p:nvPr>
        </p:nvSpPr>
        <p:spPr>
          <a:xfrm>
            <a:off x="6172203" y="2505075"/>
            <a:ext cx="5183188" cy="3684588"/>
          </a:xfr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7" name="日期占位符 6"/>
          <p:cNvSpPr>
            <a:spLocks noGrp="1"/>
          </p:cNvSpPr>
          <p:nvPr>
            <p:ph type="dt" sz="half" idx="10"/>
          </p:nvPr>
        </p:nvSpPr>
        <p:spPr/>
        <p:txBody>
          <a:bodyP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8" name="页脚占位符 7"/>
          <p:cNvSpPr>
            <a:spLocks noGrp="1"/>
          </p:cNvSpPr>
          <p:nvPr>
            <p:ph type="ftr" sz="quarter" idx="11"/>
          </p:nvPr>
        </p:nvSpPr>
        <p:spPr/>
        <p:txBody>
          <a:bodyPr/>
          <a:lstStyle/>
          <a:p>
            <a:pPr fontAlgn="auto"/>
            <a:endParaRPr lang="zh-CN" altLang="en-US" strike="noStrike" noProof="1"/>
          </a:p>
        </p:txBody>
      </p:sp>
      <p:sp>
        <p:nvSpPr>
          <p:cNvPr id="9" name="灯片编号占位符 8"/>
          <p:cNvSpPr>
            <a:spLocks noGrp="1"/>
          </p:cNvSpPr>
          <p:nvPr>
            <p:ph type="sldNum" sz="quarter" idx="12"/>
          </p:nvPr>
        </p:nvSpPr>
        <p:spPr/>
        <p:txBody>
          <a:bodyP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Ovr>
    <a:masterClrMapping/>
  </p:clrMapOvr>
  <p:transition spd="med" advTm="1000">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3" name="日期占位符 2"/>
          <p:cNvSpPr>
            <a:spLocks noGrp="1"/>
          </p:cNvSpPr>
          <p:nvPr>
            <p:ph type="dt" sz="half" idx="10"/>
          </p:nvPr>
        </p:nvSpPr>
        <p:spPr/>
        <p:txBody>
          <a:bodyP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4" name="页脚占位符 3"/>
          <p:cNvSpPr>
            <a:spLocks noGrp="1"/>
          </p:cNvSpPr>
          <p:nvPr>
            <p:ph type="ftr" sz="quarter" idx="11"/>
          </p:nvPr>
        </p:nvSpPr>
        <p:spPr/>
        <p:txBody>
          <a:bodyPr/>
          <a:lstStyle/>
          <a:p>
            <a:pPr fontAlgn="auto"/>
            <a:endParaRPr lang="zh-CN" altLang="en-US" strike="noStrike" noProof="1"/>
          </a:p>
        </p:txBody>
      </p:sp>
      <p:sp>
        <p:nvSpPr>
          <p:cNvPr id="5" name="灯片编号占位符 4"/>
          <p:cNvSpPr>
            <a:spLocks noGrp="1"/>
          </p:cNvSpPr>
          <p:nvPr>
            <p:ph type="sldNum" sz="quarter" idx="12"/>
          </p:nvPr>
        </p:nvSpPr>
        <p:spPr/>
        <p:txBody>
          <a:bodyP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Ovr>
    <a:masterClrMapping/>
  </p:clrMapOvr>
  <p:transition spd="med" advTm="1000">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p:txBody>
          <a:bodyPr/>
          <a:lstStyle/>
          <a:p>
            <a:pPr fontAlgn="auto"/>
            <a:endParaRPr lang="zh-CN" altLang="en-US" strike="noStrike" noProof="1"/>
          </a:p>
        </p:txBody>
      </p:sp>
      <p:sp>
        <p:nvSpPr>
          <p:cNvPr id="4" name="灯片编号占位符 3"/>
          <p:cNvSpPr>
            <a:spLocks noGrp="1"/>
          </p:cNvSpPr>
          <p:nvPr>
            <p:ph type="sldNum" sz="quarter" idx="12"/>
          </p:nvPr>
        </p:nvSpPr>
        <p:spPr/>
        <p:txBody>
          <a:bodyP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Ovr>
    <a:masterClrMapping/>
  </p:clrMapOvr>
  <p:transition spd="med" advTm="1000">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a:xfrm>
            <a:off x="5183188" y="987431"/>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a:t>单击此处编辑母版文本样式</a:t>
            </a:r>
            <a:endParaRPr lang="zh-CN" altLang="en-US" strike="noStrike" noProof="1"/>
          </a:p>
        </p:txBody>
      </p:sp>
      <p:sp>
        <p:nvSpPr>
          <p:cNvPr id="5" name="日期占位符 4"/>
          <p:cNvSpPr>
            <a:spLocks noGrp="1"/>
          </p:cNvSpPr>
          <p:nvPr>
            <p:ph type="dt" sz="half" idx="10"/>
          </p:nvPr>
        </p:nvSpPr>
        <p:spPr/>
        <p:txBody>
          <a:bodyP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lstStyle/>
          <a:p>
            <a:pPr fontAlgn="auto"/>
            <a:endParaRPr lang="zh-CN" altLang="en-US" strike="noStrike" noProof="1"/>
          </a:p>
        </p:txBody>
      </p:sp>
      <p:sp>
        <p:nvSpPr>
          <p:cNvPr id="7" name="灯片编号占位符 6"/>
          <p:cNvSpPr>
            <a:spLocks noGrp="1"/>
          </p:cNvSpPr>
          <p:nvPr>
            <p:ph type="sldNum" sz="quarter" idx="12"/>
          </p:nvPr>
        </p:nvSpPr>
        <p:spPr/>
        <p:txBody>
          <a:bodyP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Ovr>
    <a:masterClrMapping/>
  </p:clrMapOvr>
  <p:transition spd="med" advTm="1000">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a:t>单击此处编辑母版标题样式</a:t>
            </a:r>
            <a:endParaRPr lang="zh-CN" altLang="en-US" strike="noStrike" noProof="1"/>
          </a:p>
        </p:txBody>
      </p:sp>
      <p:sp>
        <p:nvSpPr>
          <p:cNvPr id="3" name="图片占位符 2"/>
          <p:cNvSpPr>
            <a:spLocks noGrp="1"/>
          </p:cNvSpPr>
          <p:nvPr>
            <p:ph type="pic" idx="1"/>
          </p:nvPr>
        </p:nvSpPr>
        <p:spPr>
          <a:xfrm>
            <a:off x="5183188" y="987431"/>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auto"/>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a:t>单击此处编辑母版文本样式</a:t>
            </a:r>
            <a:endParaRPr lang="zh-CN" altLang="en-US" strike="noStrike" noProof="1"/>
          </a:p>
        </p:txBody>
      </p:sp>
      <p:sp>
        <p:nvSpPr>
          <p:cNvPr id="5" name="日期占位符 4"/>
          <p:cNvSpPr>
            <a:spLocks noGrp="1"/>
          </p:cNvSpPr>
          <p:nvPr>
            <p:ph type="dt" sz="half" idx="10"/>
          </p:nvPr>
        </p:nvSpPr>
        <p:spPr/>
        <p:txBody>
          <a:bodyP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lstStyle/>
          <a:p>
            <a:pPr fontAlgn="auto"/>
            <a:endParaRPr lang="zh-CN" altLang="en-US" strike="noStrike" noProof="1"/>
          </a:p>
        </p:txBody>
      </p:sp>
      <p:sp>
        <p:nvSpPr>
          <p:cNvPr id="7" name="灯片编号占位符 6"/>
          <p:cNvSpPr>
            <a:spLocks noGrp="1"/>
          </p:cNvSpPr>
          <p:nvPr>
            <p:ph type="sldNum" sz="quarter" idx="12"/>
          </p:nvPr>
        </p:nvSpPr>
        <p:spPr/>
        <p:txBody>
          <a:bodyP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Ovr>
    <a:masterClrMapping/>
  </p:clrMapOvr>
  <p:transition spd="med" advTm="1000">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vert="horz" lIns="91440" tIns="45720" rIns="91440" bIns="45720" anchor="ctr"/>
          <a:lstStyle/>
          <a:p>
            <a:pPr lvl="0"/>
            <a:r>
              <a:rPr lang="zh-CN" altLang="en-US"/>
              <a:t>单击此处编辑母版标题样式</a:t>
            </a:r>
            <a:endParaRPr lang="zh-CN" altLang="en-US"/>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vert="horz" lIns="91440" tIns="45720" rIns="91440" bIns="45720" anchor="t"/>
          <a:lstStyle/>
          <a:p>
            <a:pPr lvl="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fld id="{7996F28C-6EAF-4EAF-9D75-5A3494FFCEEE}"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fld id="{13FF2483-FC78-4540-8F5D-FF944A83C008}"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advTm="1000">
    <p:fade/>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35.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4" Type="http://schemas.openxmlformats.org/officeDocument/2006/relationships/notesSlide" Target="../notesSlides/notesSlide2.xml"/><Relationship Id="rId13" Type="http://schemas.openxmlformats.org/officeDocument/2006/relationships/slideLayout" Target="../slideLayouts/slideLayout1.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2.xml"/><Relationship Id="rId7" Type="http://schemas.openxmlformats.org/officeDocument/2006/relationships/image" Target="../media/image6.png"/><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image" Target="../media/image7.png"/><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tags" Target="../tags/tag16.xml"/></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tags" Target="../tags/tag20.xml"/><Relationship Id="rId1" Type="http://schemas.openxmlformats.org/officeDocument/2006/relationships/tags" Target="../tags/tag19.xml"/></Relationships>
</file>

<file path=ppt/slides/_rels/slide6.xml.rels><?xml version="1.0" encoding="UTF-8" standalone="yes"?>
<Relationships xmlns="http://schemas.openxmlformats.org/package/2006/relationships"><Relationship Id="rId9" Type="http://schemas.openxmlformats.org/officeDocument/2006/relationships/notesSlide" Target="../notesSlides/notesSlide6.xml"/><Relationship Id="rId8" Type="http://schemas.openxmlformats.org/officeDocument/2006/relationships/slideLayout" Target="../slideLayouts/slideLayout1.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tags" Target="../tags/tag21.xml"/></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1.xml"/><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tags" Target="../tags/tag3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3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直接连接符 7"/>
          <p:cNvCxnSpPr/>
          <p:nvPr/>
        </p:nvCxnSpPr>
        <p:spPr>
          <a:xfrm>
            <a:off x="1460500" y="4959350"/>
            <a:ext cx="6469380" cy="0"/>
          </a:xfrm>
          <a:prstGeom prst="line">
            <a:avLst/>
          </a:prstGeom>
        </p:spPr>
        <p:style>
          <a:lnRef idx="1">
            <a:schemeClr val="dk1"/>
          </a:lnRef>
          <a:fillRef idx="0">
            <a:schemeClr val="dk1"/>
          </a:fillRef>
          <a:effectRef idx="0">
            <a:schemeClr val="dk1"/>
          </a:effectRef>
          <a:fontRef idx="minor">
            <a:schemeClr val="tx1"/>
          </a:fontRef>
        </p:style>
      </p:cxnSp>
      <p:grpSp>
        <p:nvGrpSpPr>
          <p:cNvPr id="5123" name="组合 24"/>
          <p:cNvGrpSpPr/>
          <p:nvPr/>
        </p:nvGrpSpPr>
        <p:grpSpPr>
          <a:xfrm>
            <a:off x="0" y="1776408"/>
            <a:ext cx="12192000" cy="1903410"/>
            <a:chOff x="-6451" y="3080893"/>
            <a:chExt cx="5991142" cy="945042"/>
          </a:xfrm>
        </p:grpSpPr>
        <p:sp>
          <p:nvSpPr>
            <p:cNvPr id="27" name="矩形 26"/>
            <p:cNvSpPr/>
            <p:nvPr/>
          </p:nvSpPr>
          <p:spPr>
            <a:xfrm>
              <a:off x="-6451" y="3080893"/>
              <a:ext cx="5991142" cy="945042"/>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5125" name="文本框 27"/>
            <p:cNvSpPr txBox="1"/>
            <p:nvPr/>
          </p:nvSpPr>
          <p:spPr>
            <a:xfrm>
              <a:off x="-6451" y="3192131"/>
              <a:ext cx="5990518" cy="417742"/>
            </a:xfrm>
            <a:prstGeom prst="rect">
              <a:avLst/>
            </a:prstGeom>
            <a:noFill/>
            <a:ln w="9525">
              <a:noFill/>
            </a:ln>
          </p:spPr>
          <p:txBody>
            <a:bodyPr wrap="square" anchor="t">
              <a:spAutoFit/>
            </a:bodyPr>
            <a:lstStyle/>
            <a:p>
              <a:pPr algn="ctr">
                <a:lnSpc>
                  <a:spcPct val="125000"/>
                </a:lnSpc>
              </a:pPr>
              <a:r>
                <a:rPr lang="zh-CN" altLang="en-US" sz="3900" b="1" dirty="0">
                  <a:solidFill>
                    <a:schemeClr val="bg1"/>
                  </a:solidFill>
                  <a:latin typeface="微软雅黑" panose="020B0503020204020204" pitchFamily="34" charset="-122"/>
                  <a:ea typeface="微软雅黑" panose="020B0503020204020204" pitchFamily="34" charset="-122"/>
                </a:rPr>
                <a:t>校园智能停车管理系统设计中期</a:t>
              </a:r>
              <a:r>
                <a:rPr lang="zh-CN" altLang="en-US" sz="3900" b="1" dirty="0">
                  <a:solidFill>
                    <a:schemeClr val="bg1"/>
                  </a:solidFill>
                  <a:latin typeface="微软雅黑" panose="020B0503020204020204" pitchFamily="34" charset="-122"/>
                  <a:ea typeface="微软雅黑" panose="020B0503020204020204" pitchFamily="34" charset="-122"/>
                </a:rPr>
                <a:t>汇报</a:t>
              </a:r>
              <a:endParaRPr lang="zh-CN" altLang="en-US" sz="3900" b="1" dirty="0">
                <a:solidFill>
                  <a:schemeClr val="bg1"/>
                </a:solidFill>
                <a:latin typeface="微软雅黑" panose="020B0503020204020204" pitchFamily="34" charset="-122"/>
                <a:ea typeface="微软雅黑" panose="020B0503020204020204" pitchFamily="34" charset="-122"/>
              </a:endParaRPr>
            </a:p>
          </p:txBody>
        </p:sp>
      </p:grpSp>
      <p:pic>
        <p:nvPicPr>
          <p:cNvPr id="5126" name="图片 32"/>
          <p:cNvPicPr>
            <a:picLocks noChangeAspect="1"/>
          </p:cNvPicPr>
          <p:nvPr/>
        </p:nvPicPr>
        <p:blipFill>
          <a:blip r:embed="rId1"/>
          <a:stretch>
            <a:fillRect/>
          </a:stretch>
        </p:blipFill>
        <p:spPr>
          <a:xfrm>
            <a:off x="9501188" y="0"/>
            <a:ext cx="2690812" cy="552450"/>
          </a:xfrm>
          <a:prstGeom prst="rect">
            <a:avLst/>
          </a:prstGeom>
          <a:noFill/>
          <a:ln w="9525">
            <a:noFill/>
          </a:ln>
        </p:spPr>
      </p:pic>
      <p:sp>
        <p:nvSpPr>
          <p:cNvPr id="5127" name="文本框 33"/>
          <p:cNvSpPr txBox="1"/>
          <p:nvPr/>
        </p:nvSpPr>
        <p:spPr>
          <a:xfrm>
            <a:off x="1974850" y="4549775"/>
            <a:ext cx="2011680" cy="368300"/>
          </a:xfrm>
          <a:prstGeom prst="rect">
            <a:avLst/>
          </a:prstGeom>
          <a:noFill/>
          <a:ln w="9525">
            <a:noFill/>
          </a:ln>
        </p:spPr>
        <p:txBody>
          <a:bodyPr wrap="none" anchor="t">
            <a:spAutoFit/>
          </a:bodyPr>
          <a:lstStyle/>
          <a:p>
            <a:r>
              <a:rPr lang="zh-CN" altLang="en-US" b="1" dirty="0">
                <a:latin typeface="微软雅黑" panose="020B0503020204020204" pitchFamily="34" charset="-122"/>
                <a:ea typeface="微软雅黑" panose="020B0503020204020204" pitchFamily="34" charset="-122"/>
              </a:rPr>
              <a:t>汇报学生：</a:t>
            </a:r>
            <a:r>
              <a:rPr lang="zh-CN" altLang="en-US" b="1" dirty="0">
                <a:latin typeface="微软雅黑" panose="020B0503020204020204" pitchFamily="34" charset="-122"/>
                <a:ea typeface="微软雅黑" panose="020B0503020204020204" pitchFamily="34" charset="-122"/>
              </a:rPr>
              <a:t>李姝杨</a:t>
            </a:r>
            <a:endParaRPr lang="zh-CN" altLang="en-US" b="1" dirty="0">
              <a:latin typeface="微软雅黑" panose="020B0503020204020204" pitchFamily="34" charset="-122"/>
              <a:ea typeface="微软雅黑" panose="020B0503020204020204" pitchFamily="34" charset="-122"/>
            </a:endParaRPr>
          </a:p>
        </p:txBody>
      </p:sp>
      <p:sp>
        <p:nvSpPr>
          <p:cNvPr id="5129" name="文本框 35"/>
          <p:cNvSpPr txBox="1"/>
          <p:nvPr/>
        </p:nvSpPr>
        <p:spPr>
          <a:xfrm>
            <a:off x="4907915" y="4549775"/>
            <a:ext cx="2584450" cy="368300"/>
          </a:xfrm>
          <a:prstGeom prst="rect">
            <a:avLst/>
          </a:prstGeom>
          <a:noFill/>
          <a:ln w="9525">
            <a:noFill/>
          </a:ln>
        </p:spPr>
        <p:txBody>
          <a:bodyPr wrap="none" anchor="t">
            <a:spAutoFit/>
          </a:bodyPr>
          <a:lstStyle/>
          <a:p>
            <a:r>
              <a:rPr lang="zh-CN" altLang="en-US" b="1" dirty="0">
                <a:latin typeface="微软雅黑" panose="020B0503020204020204" pitchFamily="34" charset="-122"/>
                <a:ea typeface="微软雅黑" panose="020B0503020204020204" pitchFamily="34" charset="-122"/>
              </a:rPr>
              <a:t>汇报时间：</a:t>
            </a:r>
            <a:r>
              <a:rPr lang="en-US" altLang="zh-CN" b="1" dirty="0">
                <a:latin typeface="微软雅黑" panose="020B0503020204020204" pitchFamily="34" charset="-122"/>
                <a:ea typeface="微软雅黑" panose="020B0503020204020204" pitchFamily="34" charset="-122"/>
              </a:rPr>
              <a:t>2025.10.16</a:t>
            </a:r>
            <a:endParaRPr lang="en-US" altLang="zh-CN" b="1" dirty="0">
              <a:latin typeface="微软雅黑" panose="020B0503020204020204" pitchFamily="34" charset="-122"/>
              <a:ea typeface="微软雅黑" panose="020B0503020204020204" pitchFamily="34" charset="-122"/>
            </a:endParaRPr>
          </a:p>
        </p:txBody>
      </p:sp>
      <p:sp>
        <p:nvSpPr>
          <p:cNvPr id="5130" name="文本框 6"/>
          <p:cNvSpPr txBox="1"/>
          <p:nvPr/>
        </p:nvSpPr>
        <p:spPr>
          <a:xfrm>
            <a:off x="4830763" y="6080125"/>
            <a:ext cx="2697480" cy="368300"/>
          </a:xfrm>
          <a:prstGeom prst="rect">
            <a:avLst/>
          </a:prstGeom>
          <a:noFill/>
          <a:ln w="9525">
            <a:noFill/>
          </a:ln>
        </p:spPr>
        <p:txBody>
          <a:bodyPr wrap="none" anchor="t">
            <a:spAutoFit/>
          </a:bodyPr>
          <a:lstStyle/>
          <a:p>
            <a:r>
              <a:rPr lang="zh-CN" altLang="en-US" b="1" dirty="0">
                <a:latin typeface="微软雅黑" panose="020B0503020204020204" pitchFamily="34" charset="-122"/>
                <a:ea typeface="微软雅黑" panose="020B0503020204020204" pitchFamily="34" charset="-122"/>
              </a:rPr>
              <a:t>北航交通科学与工程学院</a:t>
            </a:r>
            <a:endParaRPr lang="zh-CN" altLang="en-US" b="1" dirty="0">
              <a:latin typeface="微软雅黑" panose="020B0503020204020204" pitchFamily="34" charset="-122"/>
              <a:ea typeface="微软雅黑" panose="020B0503020204020204" pitchFamily="34" charset="-122"/>
            </a:endParaRPr>
          </a:p>
        </p:txBody>
      </p:sp>
      <p:sp>
        <p:nvSpPr>
          <p:cNvPr id="5" name="文本框 4"/>
          <p:cNvSpPr txBox="1"/>
          <p:nvPr/>
        </p:nvSpPr>
        <p:spPr>
          <a:xfrm>
            <a:off x="8185150" y="4406265"/>
            <a:ext cx="4064000" cy="1322070"/>
          </a:xfrm>
          <a:prstGeom prst="rect">
            <a:avLst/>
          </a:prstGeom>
          <a:noFill/>
        </p:spPr>
        <p:txBody>
          <a:bodyPr wrap="square" rtlCol="0">
            <a:spAutoFit/>
          </a:bodyPr>
          <a:p>
            <a:pPr algn="l">
              <a:lnSpc>
                <a:spcPct val="150000"/>
              </a:lnSpc>
            </a:pPr>
            <a:r>
              <a:rPr lang="zh-CN" altLang="en-US" sz="2000" b="1" dirty="0">
                <a:latin typeface="微软雅黑" panose="020B0503020204020204" pitchFamily="34" charset="-122"/>
                <a:ea typeface="微软雅黑" panose="020B0503020204020204" pitchFamily="34" charset="-122"/>
                <a:sym typeface="+mn-ea"/>
              </a:rPr>
              <a:t>小组成员：</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latin typeface="微软雅黑" panose="020B0503020204020204" pitchFamily="34" charset="-122"/>
                <a:ea typeface="微软雅黑" panose="020B0503020204020204" pitchFamily="34" charset="-122"/>
                <a:sym typeface="+mn-ea"/>
              </a:rPr>
              <a:t>李姝杨</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latin typeface="微软雅黑" panose="020B0503020204020204" pitchFamily="34" charset="-122"/>
                <a:ea typeface="微软雅黑" panose="020B0503020204020204" pitchFamily="34" charset="-122"/>
                <a:sym typeface="+mn-ea"/>
              </a:rPr>
              <a:t>刘嘉杰</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latin typeface="微软雅黑" panose="020B0503020204020204" pitchFamily="34" charset="-122"/>
                <a:ea typeface="微软雅黑" panose="020B0503020204020204" pitchFamily="34" charset="-122"/>
                <a:sym typeface="+mn-ea"/>
              </a:rPr>
              <a:t>武明亮</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latin typeface="微软雅黑" panose="020B0503020204020204" pitchFamily="34" charset="-122"/>
                <a:ea typeface="微软雅黑" panose="020B0503020204020204" pitchFamily="34" charset="-122"/>
                <a:sym typeface="+mn-ea"/>
              </a:rPr>
              <a:t>燕柯宇</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latin typeface="微软雅黑" panose="020B0503020204020204" pitchFamily="34" charset="-122"/>
                <a:ea typeface="微软雅黑" panose="020B0503020204020204" pitchFamily="34" charset="-122"/>
                <a:sym typeface="+mn-ea"/>
              </a:rPr>
              <a:t>赵宇阳</a:t>
            </a:r>
            <a:endParaRPr lang="zh-CN" altLang="en-US" sz="2000" b="1" dirty="0">
              <a:latin typeface="微软雅黑" panose="020B0503020204020204" pitchFamily="34" charset="-122"/>
              <a:ea typeface="微软雅黑" panose="020B0503020204020204" pitchFamily="34" charset="-122"/>
              <a:sym typeface="+mn-ea"/>
            </a:endParaRPr>
          </a:p>
          <a:p>
            <a:endParaRPr lang="zh-CN" altLang="en-US" sz="2000" b="1" dirty="0">
              <a:latin typeface="微软雅黑" panose="020B0503020204020204" pitchFamily="34" charset="-122"/>
              <a:ea typeface="微软雅黑" panose="020B0503020204020204" pitchFamily="34" charset="-122"/>
              <a:sym typeface="+mn-ea"/>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812925" cy="6858000"/>
          </a:xfrm>
          <a:prstGeom prst="rect">
            <a:avLst/>
          </a:prstGeom>
          <a:solidFill>
            <a:srgbClr val="004F8A"/>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strike="noStrike" noProof="1"/>
          </a:p>
        </p:txBody>
      </p:sp>
      <p:sp>
        <p:nvSpPr>
          <p:cNvPr id="67588" name="文本框 9"/>
          <p:cNvSpPr txBox="1"/>
          <p:nvPr/>
        </p:nvSpPr>
        <p:spPr>
          <a:xfrm>
            <a:off x="358775" y="855663"/>
            <a:ext cx="1096963" cy="644525"/>
          </a:xfrm>
          <a:prstGeom prst="rect">
            <a:avLst/>
          </a:prstGeom>
          <a:noFill/>
          <a:ln w="9525">
            <a:noFill/>
          </a:ln>
        </p:spPr>
        <p:txBody>
          <a:bodyPr wrap="none" anchor="t">
            <a:spAutoFit/>
          </a:bodyPr>
          <a:lstStyle/>
          <a:p>
            <a:r>
              <a:rPr lang="zh-CN" altLang="en-US" sz="3600" b="1" dirty="0">
                <a:solidFill>
                  <a:srgbClr val="D9D9D9"/>
                </a:solidFill>
                <a:latin typeface="微软雅黑" panose="020B0503020204020204" pitchFamily="34" charset="-122"/>
                <a:ea typeface="微软雅黑" panose="020B0503020204020204" pitchFamily="34" charset="-122"/>
              </a:rPr>
              <a:t>目录</a:t>
            </a:r>
            <a:endParaRPr lang="zh-CN" altLang="en-US" sz="3600" b="1" dirty="0">
              <a:solidFill>
                <a:srgbClr val="D9D9D9"/>
              </a:solidFill>
              <a:latin typeface="微软雅黑" panose="020B0503020204020204" pitchFamily="34" charset="-122"/>
              <a:ea typeface="微软雅黑" panose="020B0503020204020204" pitchFamily="34" charset="-122"/>
            </a:endParaRPr>
          </a:p>
        </p:txBody>
      </p:sp>
      <p:grpSp>
        <p:nvGrpSpPr>
          <p:cNvPr id="67589" name="组合 10"/>
          <p:cNvGrpSpPr/>
          <p:nvPr/>
        </p:nvGrpSpPr>
        <p:grpSpPr>
          <a:xfrm>
            <a:off x="0" y="835025"/>
            <a:ext cx="1814513" cy="779463"/>
            <a:chOff x="0" y="835437"/>
            <a:chExt cx="1814855" cy="779276"/>
          </a:xfrm>
        </p:grpSpPr>
        <p:cxnSp>
          <p:nvCxnSpPr>
            <p:cNvPr id="9" name="直接连接符 8"/>
            <p:cNvCxnSpPr/>
            <p:nvPr/>
          </p:nvCxnSpPr>
          <p:spPr>
            <a:xfrm>
              <a:off x="1540" y="835437"/>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1614713"/>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 name="文本框 32"/>
          <p:cNvSpPr txBox="1"/>
          <p:nvPr/>
        </p:nvSpPr>
        <p:spPr>
          <a:xfrm>
            <a:off x="2063750" y="93663"/>
            <a:ext cx="7821295" cy="829945"/>
          </a:xfrm>
          <a:prstGeom prst="rect">
            <a:avLst/>
          </a:prstGeom>
          <a:noFill/>
          <a:ln w="9525">
            <a:noFill/>
          </a:ln>
        </p:spPr>
        <p:txBody>
          <a:bodyPr wrap="none" anchor="t">
            <a:spAutoFit/>
          </a:bodyPr>
          <a:lstStyle/>
          <a:p>
            <a:pPr algn="l"/>
            <a:r>
              <a:rPr lang="en-US" altLang="zh-CN" sz="2400" b="1" dirty="0">
                <a:latin typeface="微软雅黑" panose="020B0503020204020204" pitchFamily="34" charset="-122"/>
                <a:ea typeface="微软雅黑" panose="020B0503020204020204" pitchFamily="34" charset="-122"/>
              </a:rPr>
              <a:t>4.2 </a:t>
            </a:r>
            <a:r>
              <a:rPr lang="zh-CN" altLang="en-US" sz="2400" b="1" dirty="0">
                <a:latin typeface="微软雅黑" panose="020B0503020204020204" pitchFamily="34" charset="-122"/>
                <a:ea typeface="微软雅黑" panose="020B0503020204020204" pitchFamily="34" charset="-122"/>
              </a:rPr>
              <a:t>具体分工</a:t>
            </a:r>
            <a:r>
              <a:rPr lang="en-US" altLang="zh-CN" sz="2400" b="1" dirty="0">
                <a:latin typeface="微软雅黑" panose="020B0503020204020204" pitchFamily="34" charset="-122"/>
                <a:ea typeface="微软雅黑" panose="020B0503020204020204" pitchFamily="34" charset="-122"/>
              </a:rPr>
              <a:t>—— </a:t>
            </a:r>
            <a:r>
              <a:rPr lang="zh-CN" altLang="en-US" sz="2400" b="1" dirty="0">
                <a:solidFill>
                  <a:srgbClr val="C00000"/>
                </a:solidFill>
                <a:latin typeface="微软雅黑" panose="020B0503020204020204" pitchFamily="34" charset="-122"/>
                <a:ea typeface="微软雅黑" panose="020B0503020204020204" pitchFamily="34" charset="-122"/>
              </a:rPr>
              <a:t>数据层</a:t>
            </a:r>
            <a:r>
              <a:rPr lang="en-US" altLang="zh-CN" sz="2400" b="1" dirty="0">
                <a:solidFill>
                  <a:srgbClr val="C00000"/>
                </a:solidFill>
                <a:latin typeface="微软雅黑" panose="020B0503020204020204" pitchFamily="34" charset="-122"/>
                <a:ea typeface="微软雅黑" panose="020B0503020204020204" pitchFamily="34" charset="-122"/>
              </a:rPr>
              <a:t> </a:t>
            </a:r>
            <a:r>
              <a:rPr lang="en-US" altLang="en-US" sz="2400" b="1" dirty="0">
                <a:solidFill>
                  <a:srgbClr val="C00000"/>
                </a:solidFill>
                <a:latin typeface="微软雅黑" panose="020B0503020204020204" pitchFamily="34" charset="-122"/>
                <a:ea typeface="微软雅黑" panose="020B0503020204020204" pitchFamily="34" charset="-122"/>
              </a:rPr>
              <a:t>→</a:t>
            </a:r>
            <a:r>
              <a:rPr lang="en-US" altLang="zh-CN" sz="2400" b="1" dirty="0">
                <a:solidFill>
                  <a:srgbClr val="C00000"/>
                </a:solidFill>
                <a:latin typeface="微软雅黑" panose="020B0503020204020204" pitchFamily="34" charset="-122"/>
                <a:ea typeface="微软雅黑" panose="020B0503020204020204" pitchFamily="34" charset="-122"/>
              </a:rPr>
              <a:t> </a:t>
            </a:r>
            <a:r>
              <a:rPr lang="zh-CN" altLang="en-US" sz="2400" b="1" dirty="0">
                <a:solidFill>
                  <a:srgbClr val="C00000"/>
                </a:solidFill>
                <a:latin typeface="微软雅黑" panose="020B0503020204020204" pitchFamily="34" charset="-122"/>
                <a:ea typeface="微软雅黑" panose="020B0503020204020204" pitchFamily="34" charset="-122"/>
              </a:rPr>
              <a:t>算法层</a:t>
            </a:r>
            <a:r>
              <a:rPr lang="en-US" altLang="zh-CN" sz="2400" b="1" dirty="0">
                <a:solidFill>
                  <a:srgbClr val="C00000"/>
                </a:solidFill>
                <a:latin typeface="微软雅黑" panose="020B0503020204020204" pitchFamily="34" charset="-122"/>
                <a:ea typeface="微软雅黑" panose="020B0503020204020204" pitchFamily="34" charset="-122"/>
              </a:rPr>
              <a:t> </a:t>
            </a:r>
            <a:r>
              <a:rPr lang="en-US" altLang="en-US" sz="2400" b="1" dirty="0">
                <a:solidFill>
                  <a:srgbClr val="C00000"/>
                </a:solidFill>
                <a:latin typeface="微软雅黑" panose="020B0503020204020204" pitchFamily="34" charset="-122"/>
                <a:ea typeface="微软雅黑" panose="020B0503020204020204" pitchFamily="34" charset="-122"/>
              </a:rPr>
              <a:t>→</a:t>
            </a:r>
            <a:r>
              <a:rPr lang="en-US" altLang="zh-CN" sz="2400" b="1" dirty="0">
                <a:solidFill>
                  <a:srgbClr val="C00000"/>
                </a:solidFill>
                <a:latin typeface="微软雅黑" panose="020B0503020204020204" pitchFamily="34" charset="-122"/>
                <a:ea typeface="微软雅黑" panose="020B0503020204020204" pitchFamily="34" charset="-122"/>
              </a:rPr>
              <a:t> </a:t>
            </a:r>
            <a:r>
              <a:rPr lang="zh-CN" altLang="en-US" sz="2400" b="1" dirty="0">
                <a:solidFill>
                  <a:srgbClr val="C00000"/>
                </a:solidFill>
                <a:latin typeface="微软雅黑" panose="020B0503020204020204" pitchFamily="34" charset="-122"/>
                <a:ea typeface="微软雅黑" panose="020B0503020204020204" pitchFamily="34" charset="-122"/>
              </a:rPr>
              <a:t>应用层</a:t>
            </a:r>
            <a:r>
              <a:rPr lang="en-US" altLang="zh-CN" sz="2400" b="1" dirty="0">
                <a:solidFill>
                  <a:srgbClr val="C00000"/>
                </a:solidFill>
                <a:latin typeface="微软雅黑" panose="020B0503020204020204" pitchFamily="34" charset="-122"/>
                <a:ea typeface="微软雅黑" panose="020B0503020204020204" pitchFamily="34" charset="-122"/>
              </a:rPr>
              <a:t> </a:t>
            </a:r>
            <a:r>
              <a:rPr lang="en-US" altLang="en-US" sz="2400" b="1" dirty="0">
                <a:solidFill>
                  <a:srgbClr val="C00000"/>
                </a:solidFill>
                <a:latin typeface="微软雅黑" panose="020B0503020204020204" pitchFamily="34" charset="-122"/>
                <a:ea typeface="微软雅黑" panose="020B0503020204020204" pitchFamily="34" charset="-122"/>
              </a:rPr>
              <a:t>→</a:t>
            </a:r>
            <a:r>
              <a:rPr lang="en-US" altLang="zh-CN" sz="2400" b="1" dirty="0">
                <a:solidFill>
                  <a:srgbClr val="C00000"/>
                </a:solidFill>
                <a:latin typeface="微软雅黑" panose="020B0503020204020204" pitchFamily="34" charset="-122"/>
                <a:ea typeface="微软雅黑" panose="020B0503020204020204" pitchFamily="34" charset="-122"/>
              </a:rPr>
              <a:t> </a:t>
            </a:r>
            <a:r>
              <a:rPr lang="zh-CN" altLang="en-US" sz="2400" b="1" dirty="0">
                <a:solidFill>
                  <a:srgbClr val="C00000"/>
                </a:solidFill>
                <a:latin typeface="微软雅黑" panose="020B0503020204020204" pitchFamily="34" charset="-122"/>
                <a:ea typeface="微软雅黑" panose="020B0503020204020204" pitchFamily="34" charset="-122"/>
              </a:rPr>
              <a:t>展示层</a:t>
            </a:r>
            <a:endParaRPr lang="zh-CN" altLang="en-US" sz="2400" b="1" dirty="0">
              <a:solidFill>
                <a:srgbClr val="C00000"/>
              </a:solidFill>
              <a:latin typeface="微软雅黑" panose="020B0503020204020204" pitchFamily="34" charset="-122"/>
              <a:ea typeface="微软雅黑" panose="020B0503020204020204" pitchFamily="34" charset="-122"/>
            </a:endParaRPr>
          </a:p>
          <a:p>
            <a:endParaRPr lang="zh-CN" altLang="en-US" sz="2400" b="1" dirty="0">
              <a:solidFill>
                <a:srgbClr val="C00000"/>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2063750" y="584200"/>
            <a:ext cx="3451586" cy="0"/>
          </a:xfrm>
          <a:prstGeom prst="line">
            <a:avLst/>
          </a:prstGeom>
          <a:ln w="57150">
            <a:solidFill>
              <a:srgbClr val="394659"/>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custDataLst>
              <p:tags r:id="rId1"/>
            </p:custDataLst>
          </p:nvPr>
        </p:nvSpPr>
        <p:spPr>
          <a:xfrm>
            <a:off x="39688" y="1843088"/>
            <a:ext cx="1773237" cy="3322955"/>
          </a:xfrm>
          <a:prstGeom prst="rect">
            <a:avLst/>
          </a:prstGeom>
          <a:noFill/>
          <a:ln w="9525">
            <a:noFill/>
          </a:ln>
        </p:spPr>
        <p:txBody>
          <a:bodyPr wrap="square" anchor="t">
            <a:spAutoFit/>
          </a:bodyPr>
          <a:p>
            <a:pPr marL="342900" indent="-342900">
              <a:lnSpc>
                <a:spcPct val="250000"/>
              </a:lnSpc>
              <a:buAutoNum type="arabicPeriod"/>
            </a:pPr>
            <a:r>
              <a:rPr lang="zh-CN" altLang="en-US" sz="1200" b="1" dirty="0">
                <a:solidFill>
                  <a:schemeClr val="bg1">
                    <a:lumMod val="85000"/>
                  </a:schemeClr>
                </a:solidFill>
                <a:latin typeface="微软雅黑" panose="020B0503020204020204" pitchFamily="34" charset="-122"/>
                <a:ea typeface="微软雅黑" panose="020B0503020204020204" pitchFamily="34" charset="-122"/>
              </a:rPr>
              <a:t>设计理念</a:t>
            </a:r>
            <a:endParaRPr lang="zh-CN" altLang="en-US" sz="1200" b="1" dirty="0">
              <a:solidFill>
                <a:schemeClr val="bg1">
                  <a:lumMod val="85000"/>
                </a:schemeClr>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chemeClr val="bg1">
                    <a:lumMod val="85000"/>
                  </a:schemeClr>
                </a:solidFill>
                <a:latin typeface="微软雅黑" panose="020B0503020204020204" pitchFamily="34" charset="-122"/>
                <a:ea typeface="微软雅黑" panose="020B0503020204020204" pitchFamily="34" charset="-122"/>
                <a:sym typeface="+mn-ea"/>
              </a:rPr>
              <a:t>数据处理计划</a:t>
            </a:r>
            <a:endParaRPr lang="zh-CN" sz="1200" b="1" dirty="0">
              <a:solidFill>
                <a:schemeClr val="bg1">
                  <a:lumMod val="85000"/>
                </a:schemeClr>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chemeClr val="bg1">
                    <a:lumMod val="85000"/>
                  </a:schemeClr>
                </a:solidFill>
                <a:latin typeface="微软雅黑" panose="020B0503020204020204" pitchFamily="34" charset="-122"/>
                <a:ea typeface="微软雅黑" panose="020B0503020204020204" pitchFamily="34" charset="-122"/>
              </a:rPr>
              <a:t>预取结果</a:t>
            </a:r>
            <a:endParaRPr lang="zh-CN" altLang="en-US" sz="1200" b="1" dirty="0">
              <a:solidFill>
                <a:schemeClr val="bg1">
                  <a:lumMod val="85000"/>
                </a:schemeClr>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2400" b="1" i="1" u="sng" dirty="0">
                <a:solidFill>
                  <a:schemeClr val="bg1"/>
                </a:solidFill>
                <a:latin typeface="微软雅黑" panose="020B0503020204020204" pitchFamily="34" charset="-122"/>
                <a:ea typeface="微软雅黑" panose="020B0503020204020204" pitchFamily="34" charset="-122"/>
              </a:rPr>
              <a:t>时间与</a:t>
            </a:r>
            <a:r>
              <a:rPr lang="zh-CN" altLang="en-US" sz="2400" b="1" i="1" u="sng" dirty="0">
                <a:solidFill>
                  <a:schemeClr val="bg1"/>
                </a:solidFill>
                <a:latin typeface="微软雅黑" panose="020B0503020204020204" pitchFamily="34" charset="-122"/>
                <a:ea typeface="微软雅黑" panose="020B0503020204020204" pitchFamily="34" charset="-122"/>
              </a:rPr>
              <a:t>分工安排</a:t>
            </a:r>
            <a:endParaRPr lang="zh-CN" altLang="en-US" sz="2400" b="1" i="1" u="sng" dirty="0">
              <a:solidFill>
                <a:schemeClr val="bg1"/>
              </a:solidFill>
              <a:latin typeface="微软雅黑" panose="020B0503020204020204" pitchFamily="34" charset="-122"/>
              <a:ea typeface="微软雅黑" panose="020B0503020204020204" pitchFamily="34" charset="-122"/>
            </a:endParaRPr>
          </a:p>
        </p:txBody>
      </p:sp>
      <p:graphicFrame>
        <p:nvGraphicFramePr>
          <p:cNvPr id="7" name="表格 6"/>
          <p:cNvGraphicFramePr/>
          <p:nvPr/>
        </p:nvGraphicFramePr>
        <p:xfrm>
          <a:off x="1906270" y="855980"/>
          <a:ext cx="10511790" cy="5865495"/>
        </p:xfrm>
        <a:graphic>
          <a:graphicData uri="http://schemas.openxmlformats.org/drawingml/2006/table">
            <a:tbl>
              <a:tblPr/>
              <a:tblGrid>
                <a:gridCol w="1510030"/>
                <a:gridCol w="2062480"/>
                <a:gridCol w="3120390"/>
                <a:gridCol w="1842135"/>
                <a:gridCol w="1976755"/>
              </a:tblGrid>
              <a:tr h="424815">
                <a:tc>
                  <a:txBody>
                    <a:bodyPr/>
                    <a:p>
                      <a:pPr algn="ctr"/>
                      <a:r>
                        <a:rPr lang="zh-CN" altLang="en-US" sz="2000" b="1">
                          <a:solidFill>
                            <a:schemeClr val="tx1"/>
                          </a:solidFill>
                          <a:latin typeface="微软雅黑" panose="020B0503020204020204" pitchFamily="34" charset="-122"/>
                          <a:ea typeface="微软雅黑" panose="020B0503020204020204" pitchFamily="34" charset="-122"/>
                        </a:rPr>
                        <a:t>成员</a:t>
                      </a:r>
                      <a:endParaRPr lang="zh-CN" altLang="en-US" sz="2000" b="1">
                        <a:solidFill>
                          <a:schemeClr val="tx1"/>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a:noFill/>
                    </a:lnT>
                    <a:lnB w="12700">
                      <a:solidFill>
                        <a:schemeClr val="tx1"/>
                      </a:solidFill>
                      <a:prstDash val="solid"/>
                    </a:lnB>
                    <a:noFill/>
                  </a:tcPr>
                </a:tc>
                <a:tc>
                  <a:txBody>
                    <a:bodyPr/>
                    <a:p>
                      <a:pPr algn="ctr"/>
                      <a:r>
                        <a:rPr lang="zh-CN" altLang="en-US" sz="2000" b="1">
                          <a:solidFill>
                            <a:schemeClr val="tx1"/>
                          </a:solidFill>
                          <a:latin typeface="微软雅黑" panose="020B0503020204020204" pitchFamily="34" charset="-122"/>
                          <a:ea typeface="微软雅黑" panose="020B0503020204020204" pitchFamily="34" charset="-122"/>
                        </a:rPr>
                        <a:t>主要职责</a:t>
                      </a:r>
                      <a:endParaRPr lang="zh-CN" altLang="en-US" sz="2000" b="1">
                        <a:solidFill>
                          <a:schemeClr val="tx1"/>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a:noFill/>
                    </a:lnT>
                    <a:lnB w="12700">
                      <a:solidFill>
                        <a:schemeClr val="tx1"/>
                      </a:solidFill>
                      <a:prstDash val="solid"/>
                    </a:lnB>
                    <a:noFill/>
                  </a:tcPr>
                </a:tc>
                <a:tc>
                  <a:txBody>
                    <a:bodyPr/>
                    <a:p>
                      <a:pPr algn="ctr"/>
                      <a:r>
                        <a:rPr lang="zh-CN" altLang="en-US" sz="2000" b="1">
                          <a:solidFill>
                            <a:schemeClr val="tx1"/>
                          </a:solidFill>
                          <a:latin typeface="微软雅黑" panose="020B0503020204020204" pitchFamily="34" charset="-122"/>
                          <a:ea typeface="微软雅黑" panose="020B0503020204020204" pitchFamily="34" charset="-122"/>
                        </a:rPr>
                        <a:t>具体任务</a:t>
                      </a:r>
                      <a:endParaRPr lang="zh-CN" altLang="en-US" sz="2000" b="1">
                        <a:solidFill>
                          <a:schemeClr val="tx1"/>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a:noFill/>
                    </a:lnT>
                    <a:lnB w="12700">
                      <a:solidFill>
                        <a:schemeClr val="tx1"/>
                      </a:solidFill>
                      <a:prstDash val="solid"/>
                    </a:lnB>
                    <a:noFill/>
                  </a:tcPr>
                </a:tc>
                <a:tc>
                  <a:txBody>
                    <a:bodyPr/>
                    <a:p>
                      <a:pPr algn="ctr"/>
                      <a:r>
                        <a:rPr lang="zh-CN" altLang="en-US" sz="2000" b="1">
                          <a:solidFill>
                            <a:schemeClr val="tx1"/>
                          </a:solidFill>
                          <a:latin typeface="微软雅黑" panose="020B0503020204020204" pitchFamily="34" charset="-122"/>
                          <a:ea typeface="微软雅黑" panose="020B0503020204020204" pitchFamily="34" charset="-122"/>
                        </a:rPr>
                        <a:t>技术重点</a:t>
                      </a:r>
                      <a:endParaRPr lang="zh-CN" altLang="en-US" sz="2000" b="1">
                        <a:solidFill>
                          <a:schemeClr val="tx1"/>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a:noFill/>
                    </a:lnT>
                    <a:lnB w="12700">
                      <a:solidFill>
                        <a:schemeClr val="tx1"/>
                      </a:solidFill>
                      <a:prstDash val="solid"/>
                    </a:lnB>
                    <a:noFill/>
                  </a:tcPr>
                </a:tc>
                <a:tc>
                  <a:txBody>
                    <a:bodyPr/>
                    <a:p>
                      <a:pPr algn="ctr"/>
                      <a:r>
                        <a:rPr lang="zh-CN" altLang="en-US" sz="2000" b="1">
                          <a:solidFill>
                            <a:schemeClr val="tx1"/>
                          </a:solidFill>
                          <a:latin typeface="微软雅黑" panose="020B0503020204020204" pitchFamily="34" charset="-122"/>
                          <a:ea typeface="微软雅黑" panose="020B0503020204020204" pitchFamily="34" charset="-122"/>
                        </a:rPr>
                        <a:t>预期产出</a:t>
                      </a:r>
                      <a:endParaRPr lang="zh-CN" altLang="en-US" sz="2000" b="1">
                        <a:solidFill>
                          <a:schemeClr val="tx1"/>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a:noFill/>
                    </a:lnT>
                    <a:lnB w="12700">
                      <a:solidFill>
                        <a:schemeClr val="tx1"/>
                      </a:solidFill>
                      <a:prstDash val="solid"/>
                    </a:lnB>
                    <a:noFill/>
                  </a:tcPr>
                </a:tc>
              </a:tr>
              <a:tr h="0">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李姝杨（总体负责人）</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项目统筹与系统架构设计</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fontAlgn="auto">
                        <a:lnSpc>
                          <a:spcPct val="150000"/>
                        </a:lnSpc>
                      </a:pP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总体方案设计、技术路线规划</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机动参与每个板块</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创建各板块接口与小程序设计</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sym typeface="+mn-ea"/>
                        </a:rPr>
                        <a:t>整合成果最终汇报</a:t>
                      </a:r>
                      <a:endPar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系统架构设计、文档撰写</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项目总体设计文档、汇报</a:t>
                      </a: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PPT</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、系统流程图</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r>
              <a:tr h="0">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刘嘉杰（数据工程与接口）</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数据收集与处理</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fontAlgn="auto">
                        <a:lnSpc>
                          <a:spcPct val="150000"/>
                        </a:lnSpc>
                      </a:pP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整理停车场静态数据结构与字段定义</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模拟实时空位数据上传（</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Python</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脚本或</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SQL</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建立</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API</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或数据库数据交互接口</a:t>
                      </a:r>
                      <a:endPar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数据建模、</a:t>
                      </a: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API</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设计、数据库管理</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parking_info</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parking_records</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等表结构与示例数据集</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r>
              <a:tr h="0">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武明亮（算法与数据分析）</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功能一：空车位推荐模型</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fontAlgn="auto">
                        <a:lnSpc>
                          <a:spcPct val="150000"/>
                        </a:lnSpc>
                      </a:pP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负责空位推荐算法的设计与实现</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使用高德地图</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API</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计算距离与行驶时间</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设计多因子加权评分模型并实现排序推荐</a:t>
                      </a:r>
                      <a:endPar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路径规划</a:t>
                      </a: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API</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调用、算法实现、数据分析</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最近车位推荐算法模块、排序结果样例</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r>
              <a:tr h="0">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燕柯宇（算法与识别）</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功能二：车牌识别与查询匹配</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fontAlgn="auto">
                        <a:lnSpc>
                          <a:spcPct val="150000"/>
                        </a:lnSpc>
                      </a:pP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负责车牌识别模块实现</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构建</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parking_records</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表，设计</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SQL</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查询逻辑</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完成车牌号与停车位的实时匹配</a:t>
                      </a:r>
                      <a:endPar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OCR</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识别、</a:t>
                      </a: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SQL</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查询、数据清洗</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车牌识别与反向寻车功能模块</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r>
              <a:tr h="0">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赵宇阳（系统集成与展示）</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a:noFill/>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系统联调与结果可视化</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a:noFill/>
                    </a:lnB>
                    <a:noFill/>
                  </a:tcPr>
                </a:tc>
                <a:tc>
                  <a:txBody>
                    <a:bodyPr/>
                    <a:p>
                      <a:pPr indent="0" fontAlgn="auto">
                        <a:lnSpc>
                          <a:spcPct val="150000"/>
                        </a:lnSpc>
                      </a:pP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负责整合推荐与寻车模块，统一输入输出接口</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使用</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Flask/Streamlit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构建演示原型界面</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进行多场景测试与结果可视化展示</a:t>
                      </a:r>
                      <a:endPar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a:noFill/>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前端展示、系统集成、可视化</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a:noFill/>
                    </a:lnB>
                    <a:noFill/>
                  </a:tcPr>
                </a:tc>
                <a:tc>
                  <a:txBody>
                    <a:bodyPr/>
                    <a:p>
                      <a:pPr algn="ctr"/>
                      <a:r>
                        <a:rPr lang="zh-CN" altLang="en-US" sz="1600" b="1">
                          <a:solidFill>
                            <a:srgbClr val="004F8A"/>
                          </a:solidFill>
                          <a:latin typeface="微软雅黑" panose="020B0503020204020204" pitchFamily="34" charset="-122"/>
                          <a:ea typeface="微软雅黑" panose="020B0503020204020204" pitchFamily="34" charset="-122"/>
                        </a:rPr>
                        <a:t>可交互系统原型、功能演示视频或截图</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a:noFill/>
                    </a:lnB>
                    <a:noFill/>
                  </a:tcPr>
                </a:tc>
              </a:tr>
            </a:tbl>
          </a:graphicData>
        </a:graphic>
      </p:graphicFrame>
    </p:spTree>
  </p:cSld>
  <p:clrMapOvr>
    <a:masterClrMapping/>
  </p:clrMapOvr>
  <p:transition spd="med" advTm="1000"/>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直接连接符 7"/>
          <p:cNvCxnSpPr/>
          <p:nvPr/>
        </p:nvCxnSpPr>
        <p:spPr>
          <a:xfrm>
            <a:off x="1460500" y="4959350"/>
            <a:ext cx="6469380" cy="0"/>
          </a:xfrm>
          <a:prstGeom prst="line">
            <a:avLst/>
          </a:prstGeom>
        </p:spPr>
        <p:style>
          <a:lnRef idx="1">
            <a:schemeClr val="dk1"/>
          </a:lnRef>
          <a:fillRef idx="0">
            <a:schemeClr val="dk1"/>
          </a:fillRef>
          <a:effectRef idx="0">
            <a:schemeClr val="dk1"/>
          </a:effectRef>
          <a:fontRef idx="minor">
            <a:schemeClr val="tx1"/>
          </a:fontRef>
        </p:style>
      </p:cxnSp>
      <p:pic>
        <p:nvPicPr>
          <p:cNvPr id="5126" name="图片 32"/>
          <p:cNvPicPr>
            <a:picLocks noChangeAspect="1"/>
          </p:cNvPicPr>
          <p:nvPr/>
        </p:nvPicPr>
        <p:blipFill>
          <a:blip r:embed="rId1"/>
          <a:stretch>
            <a:fillRect/>
          </a:stretch>
        </p:blipFill>
        <p:spPr>
          <a:xfrm>
            <a:off x="9501188" y="0"/>
            <a:ext cx="2690812" cy="552450"/>
          </a:xfrm>
          <a:prstGeom prst="rect">
            <a:avLst/>
          </a:prstGeom>
          <a:noFill/>
          <a:ln w="9525">
            <a:noFill/>
          </a:ln>
        </p:spPr>
      </p:pic>
      <p:sp>
        <p:nvSpPr>
          <p:cNvPr id="5127" name="文本框 33"/>
          <p:cNvSpPr txBox="1"/>
          <p:nvPr/>
        </p:nvSpPr>
        <p:spPr>
          <a:xfrm>
            <a:off x="1974850" y="4549775"/>
            <a:ext cx="2240280" cy="368300"/>
          </a:xfrm>
          <a:prstGeom prst="rect">
            <a:avLst/>
          </a:prstGeom>
          <a:noFill/>
          <a:ln w="9525">
            <a:noFill/>
          </a:ln>
        </p:spPr>
        <p:txBody>
          <a:bodyPr wrap="none" anchor="t">
            <a:spAutoFit/>
          </a:bodyPr>
          <a:lstStyle/>
          <a:p>
            <a:r>
              <a:rPr lang="zh-CN" altLang="en-US" b="1" dirty="0">
                <a:latin typeface="微软雅黑" panose="020B0503020204020204" pitchFamily="34" charset="-122"/>
                <a:ea typeface="微软雅黑" panose="020B0503020204020204" pitchFamily="34" charset="-122"/>
              </a:rPr>
              <a:t>中期汇报人：李姝杨</a:t>
            </a:r>
            <a:endParaRPr lang="zh-CN" altLang="en-US" b="1" dirty="0">
              <a:latin typeface="微软雅黑" panose="020B0503020204020204" pitchFamily="34" charset="-122"/>
              <a:ea typeface="微软雅黑" panose="020B0503020204020204" pitchFamily="34" charset="-122"/>
            </a:endParaRPr>
          </a:p>
        </p:txBody>
      </p:sp>
      <p:sp>
        <p:nvSpPr>
          <p:cNvPr id="5129" name="文本框 35"/>
          <p:cNvSpPr txBox="1"/>
          <p:nvPr/>
        </p:nvSpPr>
        <p:spPr>
          <a:xfrm>
            <a:off x="4907915" y="4549775"/>
            <a:ext cx="2584450" cy="368300"/>
          </a:xfrm>
          <a:prstGeom prst="rect">
            <a:avLst/>
          </a:prstGeom>
          <a:noFill/>
          <a:ln w="9525">
            <a:noFill/>
          </a:ln>
        </p:spPr>
        <p:txBody>
          <a:bodyPr wrap="none" anchor="t">
            <a:spAutoFit/>
          </a:bodyPr>
          <a:lstStyle/>
          <a:p>
            <a:r>
              <a:rPr lang="zh-CN" altLang="en-US" b="1" dirty="0">
                <a:latin typeface="微软雅黑" panose="020B0503020204020204" pitchFamily="34" charset="-122"/>
                <a:ea typeface="微软雅黑" panose="020B0503020204020204" pitchFamily="34" charset="-122"/>
              </a:rPr>
              <a:t>汇报时间：</a:t>
            </a:r>
            <a:r>
              <a:rPr lang="en-US" altLang="zh-CN" b="1" dirty="0">
                <a:latin typeface="微软雅黑" panose="020B0503020204020204" pitchFamily="34" charset="-122"/>
                <a:ea typeface="微软雅黑" panose="020B0503020204020204" pitchFamily="34" charset="-122"/>
              </a:rPr>
              <a:t>2025.10.16</a:t>
            </a:r>
            <a:endParaRPr lang="en-US" altLang="zh-CN" b="1" dirty="0">
              <a:latin typeface="微软雅黑" panose="020B0503020204020204" pitchFamily="34" charset="-122"/>
              <a:ea typeface="微软雅黑" panose="020B0503020204020204" pitchFamily="34" charset="-122"/>
            </a:endParaRPr>
          </a:p>
        </p:txBody>
      </p:sp>
      <p:sp>
        <p:nvSpPr>
          <p:cNvPr id="5130" name="文本框 6"/>
          <p:cNvSpPr txBox="1"/>
          <p:nvPr/>
        </p:nvSpPr>
        <p:spPr>
          <a:xfrm>
            <a:off x="4830763" y="6080125"/>
            <a:ext cx="2697480" cy="368300"/>
          </a:xfrm>
          <a:prstGeom prst="rect">
            <a:avLst/>
          </a:prstGeom>
          <a:noFill/>
          <a:ln w="9525">
            <a:noFill/>
          </a:ln>
        </p:spPr>
        <p:txBody>
          <a:bodyPr wrap="none" anchor="t">
            <a:spAutoFit/>
          </a:bodyPr>
          <a:lstStyle/>
          <a:p>
            <a:r>
              <a:rPr lang="zh-CN" altLang="en-US" b="1" dirty="0">
                <a:latin typeface="微软雅黑" panose="020B0503020204020204" pitchFamily="34" charset="-122"/>
                <a:ea typeface="微软雅黑" panose="020B0503020204020204" pitchFamily="34" charset="-122"/>
              </a:rPr>
              <a:t>北航交通科学与工程学院</a:t>
            </a:r>
            <a:endParaRPr lang="zh-CN" altLang="en-US" b="1" dirty="0">
              <a:latin typeface="微软雅黑" panose="020B0503020204020204" pitchFamily="34" charset="-122"/>
              <a:ea typeface="微软雅黑" panose="020B0503020204020204" pitchFamily="34" charset="-122"/>
            </a:endParaRPr>
          </a:p>
        </p:txBody>
      </p:sp>
      <p:sp>
        <p:nvSpPr>
          <p:cNvPr id="3" name="矩形 2"/>
          <p:cNvSpPr/>
          <p:nvPr/>
        </p:nvSpPr>
        <p:spPr>
          <a:xfrm>
            <a:off x="0" y="1108075"/>
            <a:ext cx="12192000" cy="2505075"/>
          </a:xfrm>
          <a:prstGeom prst="rect">
            <a:avLst/>
          </a:prstGeom>
          <a:solidFill>
            <a:srgbClr val="004F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endParaRPr lang="zh-CN" altLang="en-US" strike="noStrike" noProof="1"/>
          </a:p>
        </p:txBody>
      </p:sp>
      <p:sp>
        <p:nvSpPr>
          <p:cNvPr id="71683" name="文本框 27"/>
          <p:cNvSpPr txBox="1"/>
          <p:nvPr/>
        </p:nvSpPr>
        <p:spPr>
          <a:xfrm>
            <a:off x="2403440" y="1664557"/>
            <a:ext cx="7385116" cy="1630045"/>
          </a:xfrm>
          <a:prstGeom prst="rect">
            <a:avLst/>
          </a:prstGeom>
          <a:noFill/>
          <a:ln w="9525">
            <a:noFill/>
          </a:ln>
        </p:spPr>
        <p:txBody>
          <a:bodyPr wrap="square" anchor="t">
            <a:spAutoFit/>
          </a:bodyPr>
          <a:p>
            <a:pPr algn="ctr">
              <a:lnSpc>
                <a:spcPct val="125000"/>
              </a:lnSpc>
            </a:pPr>
            <a:r>
              <a:rPr lang="zh-CN" altLang="en-US" sz="4000" b="1" dirty="0">
                <a:solidFill>
                  <a:schemeClr val="bg1"/>
                </a:solidFill>
                <a:latin typeface="微软雅黑" panose="020B0503020204020204" pitchFamily="34" charset="-122"/>
                <a:ea typeface="微软雅黑" panose="020B0503020204020204" pitchFamily="34" charset="-122"/>
              </a:rPr>
              <a:t>谢谢观看</a:t>
            </a:r>
            <a:endParaRPr lang="en-US" altLang="zh-CN" sz="4000" b="1" dirty="0">
              <a:solidFill>
                <a:schemeClr val="bg1"/>
              </a:solidFill>
              <a:latin typeface="微软雅黑" panose="020B0503020204020204" pitchFamily="34" charset="-122"/>
              <a:ea typeface="微软雅黑" panose="020B0503020204020204" pitchFamily="34" charset="-122"/>
            </a:endParaRPr>
          </a:p>
          <a:p>
            <a:pPr algn="ctr">
              <a:lnSpc>
                <a:spcPct val="125000"/>
              </a:lnSpc>
            </a:pPr>
            <a:r>
              <a:rPr lang="zh-CN" altLang="en-US" sz="4000" b="1" dirty="0">
                <a:solidFill>
                  <a:schemeClr val="bg1"/>
                </a:solidFill>
                <a:latin typeface="微软雅黑" panose="020B0503020204020204" pitchFamily="34" charset="-122"/>
                <a:ea typeface="微软雅黑" panose="020B0503020204020204" pitchFamily="34" charset="-122"/>
              </a:rPr>
              <a:t>请老师批评</a:t>
            </a:r>
            <a:r>
              <a:rPr lang="zh-CN" altLang="en-US" sz="4000" b="1" dirty="0">
                <a:solidFill>
                  <a:schemeClr val="bg1"/>
                </a:solidFill>
                <a:latin typeface="微软雅黑" panose="020B0503020204020204" pitchFamily="34" charset="-122"/>
                <a:ea typeface="微软雅黑" panose="020B0503020204020204" pitchFamily="34" charset="-122"/>
              </a:rPr>
              <a:t>指正</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8185150" y="4406265"/>
            <a:ext cx="4064000" cy="1322070"/>
          </a:xfrm>
          <a:prstGeom prst="rect">
            <a:avLst/>
          </a:prstGeom>
          <a:noFill/>
        </p:spPr>
        <p:txBody>
          <a:bodyPr wrap="square" rtlCol="0">
            <a:spAutoFit/>
          </a:bodyPr>
          <a:p>
            <a:pPr algn="l">
              <a:lnSpc>
                <a:spcPct val="150000"/>
              </a:lnSpc>
            </a:pPr>
            <a:r>
              <a:rPr lang="zh-CN" altLang="en-US" sz="2000" b="1" dirty="0">
                <a:latin typeface="微软雅黑" panose="020B0503020204020204" pitchFamily="34" charset="-122"/>
                <a:ea typeface="微软雅黑" panose="020B0503020204020204" pitchFamily="34" charset="-122"/>
                <a:sym typeface="+mn-ea"/>
              </a:rPr>
              <a:t>小组成员：</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latin typeface="微软雅黑" panose="020B0503020204020204" pitchFamily="34" charset="-122"/>
                <a:ea typeface="微软雅黑" panose="020B0503020204020204" pitchFamily="34" charset="-122"/>
                <a:sym typeface="+mn-ea"/>
              </a:rPr>
              <a:t>李姝杨</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latin typeface="微软雅黑" panose="020B0503020204020204" pitchFamily="34" charset="-122"/>
                <a:ea typeface="微软雅黑" panose="020B0503020204020204" pitchFamily="34" charset="-122"/>
                <a:sym typeface="+mn-ea"/>
              </a:rPr>
              <a:t>刘嘉杰</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latin typeface="微软雅黑" panose="020B0503020204020204" pitchFamily="34" charset="-122"/>
                <a:ea typeface="微软雅黑" panose="020B0503020204020204" pitchFamily="34" charset="-122"/>
                <a:sym typeface="+mn-ea"/>
              </a:rPr>
              <a:t>武明亮</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latin typeface="微软雅黑" panose="020B0503020204020204" pitchFamily="34" charset="-122"/>
                <a:ea typeface="微软雅黑" panose="020B0503020204020204" pitchFamily="34" charset="-122"/>
                <a:sym typeface="+mn-ea"/>
              </a:rPr>
              <a:t>燕柯宇</a:t>
            </a:r>
            <a:r>
              <a:rPr lang="en-US" altLang="zh-CN" sz="2000" b="1" dirty="0">
                <a:latin typeface="微软雅黑" panose="020B0503020204020204" pitchFamily="34" charset="-122"/>
                <a:ea typeface="微软雅黑" panose="020B0503020204020204" pitchFamily="34" charset="-122"/>
                <a:sym typeface="+mn-ea"/>
              </a:rPr>
              <a:t> </a:t>
            </a:r>
            <a:r>
              <a:rPr lang="zh-CN" altLang="en-US" sz="2000" b="1" dirty="0">
                <a:latin typeface="微软雅黑" panose="020B0503020204020204" pitchFamily="34" charset="-122"/>
                <a:ea typeface="微软雅黑" panose="020B0503020204020204" pitchFamily="34" charset="-122"/>
                <a:sym typeface="+mn-ea"/>
              </a:rPr>
              <a:t>赵宇阳</a:t>
            </a:r>
            <a:endParaRPr lang="zh-CN" altLang="en-US" sz="2000" b="1" dirty="0">
              <a:latin typeface="微软雅黑" panose="020B0503020204020204" pitchFamily="34" charset="-122"/>
              <a:ea typeface="微软雅黑" panose="020B0503020204020204" pitchFamily="34" charset="-122"/>
              <a:sym typeface="+mn-ea"/>
            </a:endParaRPr>
          </a:p>
          <a:p>
            <a:endParaRPr lang="zh-CN" altLang="en-US" sz="2000" b="1" dirty="0">
              <a:latin typeface="微软雅黑" panose="020B0503020204020204" pitchFamily="34" charset="-122"/>
              <a:ea typeface="微软雅黑" panose="020B0503020204020204" pitchFamily="34" charset="-122"/>
              <a:sym typeface="+mn-ea"/>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椭圆 27"/>
          <p:cNvSpPr/>
          <p:nvPr/>
        </p:nvSpPr>
        <p:spPr>
          <a:xfrm>
            <a:off x="-63500" y="741363"/>
            <a:ext cx="5373688" cy="5375275"/>
          </a:xfrm>
          <a:prstGeom prst="ellipse">
            <a:avLst/>
          </a:prstGeom>
          <a:solidFill>
            <a:schemeClr val="bg1">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grpSp>
        <p:nvGrpSpPr>
          <p:cNvPr id="10" name="组合 9"/>
          <p:cNvGrpSpPr/>
          <p:nvPr/>
        </p:nvGrpSpPr>
        <p:grpSpPr>
          <a:xfrm>
            <a:off x="806450" y="1655444"/>
            <a:ext cx="3633470" cy="3633470"/>
            <a:chOff x="1270" y="3363"/>
            <a:chExt cx="5722" cy="5722"/>
          </a:xfrm>
          <a:solidFill>
            <a:srgbClr val="004F8A"/>
          </a:solidFill>
        </p:grpSpPr>
        <p:sp>
          <p:nvSpPr>
            <p:cNvPr id="9" name="椭圆 8"/>
            <p:cNvSpPr/>
            <p:nvPr/>
          </p:nvSpPr>
          <p:spPr>
            <a:xfrm>
              <a:off x="1270" y="3363"/>
              <a:ext cx="5722" cy="57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 name="文本框 1"/>
            <p:cNvSpPr txBox="1"/>
            <p:nvPr/>
          </p:nvSpPr>
          <p:spPr>
            <a:xfrm>
              <a:off x="2547" y="6388"/>
              <a:ext cx="3168" cy="1016"/>
            </a:xfrm>
            <a:prstGeom prst="rect">
              <a:avLst/>
            </a:prstGeom>
            <a:grpFill/>
          </p:spPr>
          <p:txBody>
            <a:bodyPr wrap="none" rtlCol="0">
              <a:spAutoFit/>
            </a:bodyPr>
            <a:lstStyle/>
            <a:p>
              <a:pPr fontAlgn="auto"/>
              <a:r>
                <a:rPr lang="zh-CN" altLang="en-US" sz="3600" b="1" strike="noStrike" noProof="1">
                  <a:solidFill>
                    <a:schemeClr val="bg1"/>
                  </a:solidFill>
                  <a:latin typeface="微软雅黑" panose="020B0503020204020204" pitchFamily="34" charset="-122"/>
                  <a:ea typeface="微软雅黑" panose="020B0503020204020204" pitchFamily="34" charset="-122"/>
                  <a:cs typeface="+mn-cs"/>
                </a:rPr>
                <a:t>主要内容</a:t>
              </a:r>
              <a:endParaRPr lang="zh-CN" altLang="en-US" sz="3600" b="1" strike="noStrike" noProof="1">
                <a:solidFill>
                  <a:schemeClr val="bg1"/>
                </a:solidFill>
                <a:latin typeface="微软雅黑" panose="020B0503020204020204" pitchFamily="34" charset="-122"/>
                <a:ea typeface="微软雅黑" panose="020B0503020204020204" pitchFamily="34" charset="-122"/>
              </a:endParaRPr>
            </a:p>
          </p:txBody>
        </p:sp>
      </p:grpSp>
      <p:grpSp>
        <p:nvGrpSpPr>
          <p:cNvPr id="16" name="组合 15"/>
          <p:cNvGrpSpPr/>
          <p:nvPr>
            <p:custDataLst>
              <p:tags r:id="rId1"/>
            </p:custDataLst>
          </p:nvPr>
        </p:nvGrpSpPr>
        <p:grpSpPr>
          <a:xfrm>
            <a:off x="5137150" y="990600"/>
            <a:ext cx="5742940" cy="925830"/>
            <a:chOff x="8867" y="1761"/>
            <a:chExt cx="9044" cy="1458"/>
          </a:xfrm>
          <a:solidFill>
            <a:srgbClr val="004F8A"/>
          </a:solidFill>
        </p:grpSpPr>
        <p:sp>
          <p:nvSpPr>
            <p:cNvPr id="17" name="泪滴形 16"/>
            <p:cNvSpPr/>
            <p:nvPr>
              <p:custDataLst>
                <p:tags r:id="rId2"/>
              </p:custDataLst>
            </p:nvPr>
          </p:nvSpPr>
          <p:spPr>
            <a:xfrm>
              <a:off x="8867" y="1761"/>
              <a:ext cx="1500" cy="1457"/>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r>
                <a:rPr lang="en-US" altLang="zh-CN" sz="2800" b="1" strike="noStrike" noProof="1">
                  <a:latin typeface="微软雅黑" panose="020B0503020204020204" pitchFamily="34" charset="-122"/>
                  <a:ea typeface="微软雅黑" panose="020B0503020204020204" pitchFamily="34" charset="-122"/>
                </a:rPr>
                <a:t>01</a:t>
              </a:r>
              <a:endParaRPr lang="en-US" altLang="zh-CN" sz="2800" b="1" strike="noStrike" noProof="1">
                <a:latin typeface="微软雅黑" panose="020B0503020204020204" pitchFamily="34" charset="-122"/>
                <a:ea typeface="微软雅黑" panose="020B0503020204020204" pitchFamily="34" charset="-122"/>
              </a:endParaRPr>
            </a:p>
          </p:txBody>
        </p:sp>
        <p:sp>
          <p:nvSpPr>
            <p:cNvPr id="18" name="圆角矩形 17"/>
            <p:cNvSpPr/>
            <p:nvPr>
              <p:custDataLst>
                <p:tags r:id="rId3"/>
              </p:custDataLst>
            </p:nvPr>
          </p:nvSpPr>
          <p:spPr>
            <a:xfrm>
              <a:off x="10989" y="1761"/>
              <a:ext cx="6922" cy="145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r>
                <a:rPr lang="zh-CN" altLang="en-US" sz="2800" b="1" strike="noStrike" noProof="1">
                  <a:latin typeface="微软雅黑" panose="020B0503020204020204" pitchFamily="34" charset="-122"/>
                  <a:ea typeface="微软雅黑" panose="020B0503020204020204" pitchFamily="34" charset="-122"/>
                </a:rPr>
                <a:t>设计理念</a:t>
              </a:r>
              <a:endParaRPr lang="zh-CN" altLang="en-US" sz="2800" b="1" strike="noStrike" noProof="1">
                <a:latin typeface="微软雅黑" panose="020B0503020204020204" pitchFamily="34" charset="-122"/>
                <a:ea typeface="微软雅黑" panose="020B0503020204020204" pitchFamily="34" charset="-122"/>
              </a:endParaRPr>
            </a:p>
          </p:txBody>
        </p:sp>
      </p:grpSp>
      <p:grpSp>
        <p:nvGrpSpPr>
          <p:cNvPr id="19" name="组合 18"/>
          <p:cNvGrpSpPr/>
          <p:nvPr>
            <p:custDataLst>
              <p:tags r:id="rId4"/>
            </p:custDataLst>
          </p:nvPr>
        </p:nvGrpSpPr>
        <p:grpSpPr>
          <a:xfrm>
            <a:off x="5137150" y="2297430"/>
            <a:ext cx="5742940" cy="925830"/>
            <a:chOff x="8867" y="1761"/>
            <a:chExt cx="9044" cy="1458"/>
          </a:xfrm>
          <a:solidFill>
            <a:srgbClr val="004F8A"/>
          </a:solidFill>
        </p:grpSpPr>
        <p:sp>
          <p:nvSpPr>
            <p:cNvPr id="20" name="泪滴形 19"/>
            <p:cNvSpPr/>
            <p:nvPr>
              <p:custDataLst>
                <p:tags r:id="rId5"/>
              </p:custDataLst>
            </p:nvPr>
          </p:nvSpPr>
          <p:spPr>
            <a:xfrm>
              <a:off x="8867" y="1761"/>
              <a:ext cx="1500" cy="1457"/>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r>
                <a:rPr lang="en-US" altLang="zh-CN" sz="2800" b="1" strike="noStrike" noProof="1">
                  <a:latin typeface="微软雅黑" panose="020B0503020204020204" pitchFamily="34" charset="-122"/>
                  <a:ea typeface="微软雅黑" panose="020B0503020204020204" pitchFamily="34" charset="-122"/>
                </a:rPr>
                <a:t>02</a:t>
              </a:r>
              <a:endParaRPr lang="en-US" altLang="zh-CN" sz="2800" b="1" strike="noStrike" noProof="1">
                <a:latin typeface="微软雅黑" panose="020B0503020204020204" pitchFamily="34" charset="-122"/>
                <a:ea typeface="微软雅黑" panose="020B0503020204020204" pitchFamily="34" charset="-122"/>
              </a:endParaRPr>
            </a:p>
          </p:txBody>
        </p:sp>
        <p:sp>
          <p:nvSpPr>
            <p:cNvPr id="21" name="圆角矩形 20"/>
            <p:cNvSpPr/>
            <p:nvPr>
              <p:custDataLst>
                <p:tags r:id="rId6"/>
              </p:custDataLst>
            </p:nvPr>
          </p:nvSpPr>
          <p:spPr>
            <a:xfrm>
              <a:off x="10989" y="1761"/>
              <a:ext cx="6922" cy="145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bg1"/>
                  </a:solidFill>
                  <a:latin typeface="微软雅黑" panose="020B0503020204020204" pitchFamily="34" charset="-122"/>
                  <a:ea typeface="微软雅黑" panose="020B0503020204020204" pitchFamily="34" charset="-122"/>
                  <a:sym typeface="+mn-ea"/>
                </a:rPr>
                <a:t>数据处理</a:t>
              </a:r>
              <a:r>
                <a:rPr lang="zh-CN" altLang="en-US" sz="2800" b="1" dirty="0">
                  <a:solidFill>
                    <a:schemeClr val="bg1"/>
                  </a:solidFill>
                  <a:latin typeface="微软雅黑" panose="020B0503020204020204" pitchFamily="34" charset="-122"/>
                  <a:ea typeface="微软雅黑" panose="020B0503020204020204" pitchFamily="34" charset="-122"/>
                  <a:sym typeface="+mn-ea"/>
                </a:rPr>
                <a:t>计划</a:t>
              </a:r>
              <a:endParaRPr lang="zh-CN" altLang="en-US" sz="2800" b="1" dirty="0">
                <a:solidFill>
                  <a:schemeClr val="bg1"/>
                </a:solidFill>
                <a:latin typeface="微软雅黑" panose="020B0503020204020204" pitchFamily="34" charset="-122"/>
                <a:ea typeface="微软雅黑" panose="020B0503020204020204" pitchFamily="34" charset="-122"/>
                <a:sym typeface="+mn-ea"/>
              </a:endParaRPr>
            </a:p>
          </p:txBody>
        </p:sp>
      </p:grpSp>
      <p:grpSp>
        <p:nvGrpSpPr>
          <p:cNvPr id="22" name="组合 21"/>
          <p:cNvGrpSpPr/>
          <p:nvPr>
            <p:custDataLst>
              <p:tags r:id="rId7"/>
            </p:custDataLst>
          </p:nvPr>
        </p:nvGrpSpPr>
        <p:grpSpPr>
          <a:xfrm>
            <a:off x="5137150" y="3604895"/>
            <a:ext cx="5742940" cy="925830"/>
            <a:chOff x="8867" y="1761"/>
            <a:chExt cx="9044" cy="1458"/>
          </a:xfrm>
          <a:solidFill>
            <a:srgbClr val="004F8A"/>
          </a:solidFill>
        </p:grpSpPr>
        <p:sp>
          <p:nvSpPr>
            <p:cNvPr id="23" name="泪滴形 22"/>
            <p:cNvSpPr/>
            <p:nvPr>
              <p:custDataLst>
                <p:tags r:id="rId8"/>
              </p:custDataLst>
            </p:nvPr>
          </p:nvSpPr>
          <p:spPr>
            <a:xfrm>
              <a:off x="8867" y="1761"/>
              <a:ext cx="1500" cy="1457"/>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r>
                <a:rPr lang="en-US" altLang="zh-CN" sz="2800" b="1" strike="noStrike" noProof="1">
                  <a:latin typeface="微软雅黑" panose="020B0503020204020204" pitchFamily="34" charset="-122"/>
                  <a:ea typeface="微软雅黑" panose="020B0503020204020204" pitchFamily="34" charset="-122"/>
                </a:rPr>
                <a:t>03</a:t>
              </a:r>
              <a:endParaRPr lang="en-US" altLang="zh-CN" sz="2800" b="1" strike="noStrike" noProof="1">
                <a:latin typeface="微软雅黑" panose="020B0503020204020204" pitchFamily="34" charset="-122"/>
                <a:ea typeface="微软雅黑" panose="020B0503020204020204" pitchFamily="34" charset="-122"/>
              </a:endParaRPr>
            </a:p>
          </p:txBody>
        </p:sp>
        <p:sp>
          <p:nvSpPr>
            <p:cNvPr id="24" name="圆角矩形 23"/>
            <p:cNvSpPr/>
            <p:nvPr>
              <p:custDataLst>
                <p:tags r:id="rId9"/>
              </p:custDataLst>
            </p:nvPr>
          </p:nvSpPr>
          <p:spPr>
            <a:xfrm>
              <a:off x="10989" y="1761"/>
              <a:ext cx="6922" cy="145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r>
                <a:rPr lang="zh-CN" altLang="en-US" sz="2800" b="1" dirty="0">
                  <a:solidFill>
                    <a:schemeClr val="bg1"/>
                  </a:solidFill>
                  <a:latin typeface="微软雅黑" panose="020B0503020204020204" pitchFamily="34" charset="-122"/>
                  <a:ea typeface="微软雅黑" panose="020B0503020204020204" pitchFamily="34" charset="-122"/>
                  <a:sym typeface="+mn-ea"/>
                </a:rPr>
                <a:t>预期结果</a:t>
              </a:r>
              <a:endParaRPr lang="zh-CN" altLang="en-US" sz="2800" b="1" dirty="0">
                <a:solidFill>
                  <a:schemeClr val="bg1"/>
                </a:solidFill>
                <a:latin typeface="微软雅黑" panose="020B0503020204020204" pitchFamily="34" charset="-122"/>
                <a:ea typeface="微软雅黑" panose="020B0503020204020204" pitchFamily="34" charset="-122"/>
                <a:sym typeface="+mn-ea"/>
              </a:endParaRPr>
            </a:p>
          </p:txBody>
        </p:sp>
      </p:grpSp>
      <p:sp>
        <p:nvSpPr>
          <p:cNvPr id="7176" name="Freeform 30"/>
          <p:cNvSpPr>
            <a:spLocks noEditPoints="1"/>
          </p:cNvSpPr>
          <p:nvPr/>
        </p:nvSpPr>
        <p:spPr>
          <a:xfrm>
            <a:off x="2247900" y="2590800"/>
            <a:ext cx="750888" cy="904875"/>
          </a:xfrm>
          <a:custGeom>
            <a:avLst/>
            <a:gdLst/>
            <a:ahLst/>
            <a:cxnLst>
              <a:cxn ang="0">
                <a:pos x="609600" y="0"/>
              </a:cxn>
              <a:cxn ang="0">
                <a:pos x="731520" y="102470"/>
              </a:cxn>
              <a:cxn ang="0">
                <a:pos x="711200" y="484406"/>
              </a:cxn>
              <a:cxn ang="0">
                <a:pos x="640080" y="102470"/>
              </a:cxn>
              <a:cxn ang="0">
                <a:pos x="609600" y="74524"/>
              </a:cxn>
              <a:cxn ang="0">
                <a:pos x="264160" y="102470"/>
              </a:cxn>
              <a:cxn ang="0">
                <a:pos x="264160" y="167679"/>
              </a:cxn>
              <a:cxn ang="0">
                <a:pos x="193040" y="223572"/>
              </a:cxn>
              <a:cxn ang="0">
                <a:pos x="121920" y="223572"/>
              </a:cxn>
              <a:cxn ang="0">
                <a:pos x="81280" y="735925"/>
              </a:cxn>
              <a:cxn ang="0">
                <a:pos x="91440" y="754556"/>
              </a:cxn>
              <a:cxn ang="0">
                <a:pos x="284480" y="763872"/>
              </a:cxn>
              <a:cxn ang="0">
                <a:pos x="375920" y="838396"/>
              </a:cxn>
              <a:cxn ang="0">
                <a:pos x="30480" y="810449"/>
              </a:cxn>
              <a:cxn ang="0">
                <a:pos x="30480" y="810449"/>
              </a:cxn>
              <a:cxn ang="0">
                <a:pos x="0" y="186310"/>
              </a:cxn>
              <a:cxn ang="0">
                <a:pos x="10160" y="158363"/>
              </a:cxn>
              <a:cxn ang="0">
                <a:pos x="193040" y="0"/>
              </a:cxn>
              <a:cxn ang="0">
                <a:pos x="172720" y="484406"/>
              </a:cxn>
              <a:cxn ang="0">
                <a:pos x="274320" y="521668"/>
              </a:cxn>
              <a:cxn ang="0">
                <a:pos x="172720" y="484406"/>
              </a:cxn>
              <a:cxn ang="0">
                <a:pos x="172720" y="409882"/>
              </a:cxn>
              <a:cxn ang="0">
                <a:pos x="568960" y="372620"/>
              </a:cxn>
              <a:cxn ang="0">
                <a:pos x="172720" y="260834"/>
              </a:cxn>
              <a:cxn ang="0">
                <a:pos x="568960" y="307412"/>
              </a:cxn>
              <a:cxn ang="0">
                <a:pos x="172720" y="260834"/>
              </a:cxn>
              <a:cxn ang="0">
                <a:pos x="345440" y="204941"/>
              </a:cxn>
              <a:cxn ang="0">
                <a:pos x="568960" y="158363"/>
              </a:cxn>
              <a:cxn ang="0">
                <a:pos x="416560" y="642770"/>
              </a:cxn>
              <a:cxn ang="0">
                <a:pos x="416560" y="642770"/>
              </a:cxn>
              <a:cxn ang="0">
                <a:pos x="314960" y="614824"/>
              </a:cxn>
              <a:cxn ang="0">
                <a:pos x="477520" y="801134"/>
              </a:cxn>
              <a:cxn ang="0">
                <a:pos x="599440" y="810449"/>
              </a:cxn>
              <a:cxn ang="0">
                <a:pos x="721360" y="894289"/>
              </a:cxn>
              <a:cxn ang="0">
                <a:pos x="731520" y="838396"/>
              </a:cxn>
              <a:cxn ang="0">
                <a:pos x="640080" y="745241"/>
              </a:cxn>
              <a:cxn ang="0">
                <a:pos x="650240" y="530984"/>
              </a:cxn>
              <a:cxn ang="0">
                <a:pos x="386080" y="503037"/>
              </a:cxn>
              <a:cxn ang="0">
                <a:pos x="426720" y="540299"/>
              </a:cxn>
              <a:cxn ang="0">
                <a:pos x="406400" y="707979"/>
              </a:cxn>
              <a:cxn ang="0">
                <a:pos x="579120" y="726610"/>
              </a:cxn>
              <a:cxn ang="0">
                <a:pos x="599440" y="568246"/>
              </a:cxn>
              <a:cxn ang="0">
                <a:pos x="213360" y="83839"/>
              </a:cxn>
              <a:cxn ang="0">
                <a:pos x="132080" y="176994"/>
              </a:cxn>
              <a:cxn ang="0">
                <a:pos x="172720" y="186310"/>
              </a:cxn>
              <a:cxn ang="0">
                <a:pos x="182880" y="186310"/>
              </a:cxn>
              <a:cxn ang="0">
                <a:pos x="223520" y="158363"/>
              </a:cxn>
              <a:cxn ang="0">
                <a:pos x="223520" y="139732"/>
              </a:cxn>
              <a:cxn ang="0">
                <a:pos x="213360" y="102470"/>
              </a:cxn>
            </a:cxnLst>
            <a:rect l="0" t="0" r="0" b="0"/>
            <a:pathLst>
              <a:path w="74" h="97">
                <a:moveTo>
                  <a:pt x="21" y="0"/>
                </a:moveTo>
                <a:cubicBezTo>
                  <a:pt x="60" y="0"/>
                  <a:pt x="60" y="0"/>
                  <a:pt x="60" y="0"/>
                </a:cubicBezTo>
                <a:cubicBezTo>
                  <a:pt x="64" y="0"/>
                  <a:pt x="66" y="1"/>
                  <a:pt x="68" y="3"/>
                </a:cubicBezTo>
                <a:cubicBezTo>
                  <a:pt x="70" y="5"/>
                  <a:pt x="72" y="8"/>
                  <a:pt x="72" y="11"/>
                </a:cubicBezTo>
                <a:cubicBezTo>
                  <a:pt x="72" y="56"/>
                  <a:pt x="72" y="56"/>
                  <a:pt x="72" y="56"/>
                </a:cubicBezTo>
                <a:cubicBezTo>
                  <a:pt x="71" y="55"/>
                  <a:pt x="70" y="53"/>
                  <a:pt x="70" y="52"/>
                </a:cubicBezTo>
                <a:cubicBezTo>
                  <a:pt x="68" y="50"/>
                  <a:pt x="66" y="48"/>
                  <a:pt x="63" y="47"/>
                </a:cubicBezTo>
                <a:cubicBezTo>
                  <a:pt x="63" y="11"/>
                  <a:pt x="63" y="11"/>
                  <a:pt x="63" y="11"/>
                </a:cubicBezTo>
                <a:cubicBezTo>
                  <a:pt x="63" y="10"/>
                  <a:pt x="63" y="9"/>
                  <a:pt x="62" y="9"/>
                </a:cubicBezTo>
                <a:cubicBezTo>
                  <a:pt x="62" y="8"/>
                  <a:pt x="61" y="8"/>
                  <a:pt x="60" y="8"/>
                </a:cubicBezTo>
                <a:cubicBezTo>
                  <a:pt x="25" y="8"/>
                  <a:pt x="25" y="8"/>
                  <a:pt x="25" y="8"/>
                </a:cubicBezTo>
                <a:cubicBezTo>
                  <a:pt x="26" y="11"/>
                  <a:pt x="26" y="11"/>
                  <a:pt x="26" y="11"/>
                </a:cubicBezTo>
                <a:cubicBezTo>
                  <a:pt x="26" y="14"/>
                  <a:pt x="26" y="14"/>
                  <a:pt x="26" y="14"/>
                </a:cubicBezTo>
                <a:cubicBezTo>
                  <a:pt x="26" y="16"/>
                  <a:pt x="26" y="17"/>
                  <a:pt x="26" y="18"/>
                </a:cubicBezTo>
                <a:cubicBezTo>
                  <a:pt x="26" y="19"/>
                  <a:pt x="25" y="21"/>
                  <a:pt x="23" y="22"/>
                </a:cubicBezTo>
                <a:cubicBezTo>
                  <a:pt x="22" y="23"/>
                  <a:pt x="21" y="24"/>
                  <a:pt x="19" y="24"/>
                </a:cubicBezTo>
                <a:cubicBezTo>
                  <a:pt x="18" y="24"/>
                  <a:pt x="17" y="24"/>
                  <a:pt x="16" y="24"/>
                </a:cubicBezTo>
                <a:cubicBezTo>
                  <a:pt x="12" y="24"/>
                  <a:pt x="12" y="24"/>
                  <a:pt x="12" y="24"/>
                </a:cubicBezTo>
                <a:cubicBezTo>
                  <a:pt x="8" y="23"/>
                  <a:pt x="8" y="23"/>
                  <a:pt x="8" y="23"/>
                </a:cubicBezTo>
                <a:cubicBezTo>
                  <a:pt x="8" y="79"/>
                  <a:pt x="8" y="79"/>
                  <a:pt x="8" y="79"/>
                </a:cubicBezTo>
                <a:cubicBezTo>
                  <a:pt x="8" y="80"/>
                  <a:pt x="9" y="80"/>
                  <a:pt x="9" y="81"/>
                </a:cubicBezTo>
                <a:cubicBezTo>
                  <a:pt x="9" y="81"/>
                  <a:pt x="9" y="81"/>
                  <a:pt x="9" y="81"/>
                </a:cubicBezTo>
                <a:cubicBezTo>
                  <a:pt x="10" y="81"/>
                  <a:pt x="10" y="82"/>
                  <a:pt x="11" y="82"/>
                </a:cubicBezTo>
                <a:cubicBezTo>
                  <a:pt x="28" y="82"/>
                  <a:pt x="28" y="82"/>
                  <a:pt x="28" y="82"/>
                </a:cubicBezTo>
                <a:cubicBezTo>
                  <a:pt x="28" y="82"/>
                  <a:pt x="29" y="83"/>
                  <a:pt x="29" y="84"/>
                </a:cubicBezTo>
                <a:cubicBezTo>
                  <a:pt x="31" y="86"/>
                  <a:pt x="34" y="88"/>
                  <a:pt x="37" y="90"/>
                </a:cubicBezTo>
                <a:cubicBezTo>
                  <a:pt x="11" y="90"/>
                  <a:pt x="11" y="90"/>
                  <a:pt x="11" y="90"/>
                </a:cubicBezTo>
                <a:cubicBezTo>
                  <a:pt x="8" y="90"/>
                  <a:pt x="5" y="89"/>
                  <a:pt x="3" y="87"/>
                </a:cubicBezTo>
                <a:cubicBezTo>
                  <a:pt x="3" y="87"/>
                  <a:pt x="3" y="87"/>
                  <a:pt x="3" y="87"/>
                </a:cubicBezTo>
                <a:cubicBezTo>
                  <a:pt x="3" y="87"/>
                  <a:pt x="3" y="87"/>
                  <a:pt x="3" y="87"/>
                </a:cubicBezTo>
                <a:cubicBezTo>
                  <a:pt x="1" y="85"/>
                  <a:pt x="0" y="82"/>
                  <a:pt x="0" y="79"/>
                </a:cubicBezTo>
                <a:cubicBezTo>
                  <a:pt x="0" y="20"/>
                  <a:pt x="0" y="20"/>
                  <a:pt x="0" y="20"/>
                </a:cubicBezTo>
                <a:cubicBezTo>
                  <a:pt x="0" y="18"/>
                  <a:pt x="0" y="18"/>
                  <a:pt x="0" y="18"/>
                </a:cubicBezTo>
                <a:cubicBezTo>
                  <a:pt x="1" y="17"/>
                  <a:pt x="1" y="17"/>
                  <a:pt x="1" y="17"/>
                </a:cubicBezTo>
                <a:cubicBezTo>
                  <a:pt x="18" y="1"/>
                  <a:pt x="18" y="1"/>
                  <a:pt x="18" y="1"/>
                </a:cubicBezTo>
                <a:cubicBezTo>
                  <a:pt x="19" y="0"/>
                  <a:pt x="19" y="0"/>
                  <a:pt x="19" y="0"/>
                </a:cubicBezTo>
                <a:cubicBezTo>
                  <a:pt x="21" y="0"/>
                  <a:pt x="21" y="0"/>
                  <a:pt x="21" y="0"/>
                </a:cubicBezTo>
                <a:close/>
                <a:moveTo>
                  <a:pt x="17" y="52"/>
                </a:moveTo>
                <a:cubicBezTo>
                  <a:pt x="17" y="56"/>
                  <a:pt x="17" y="56"/>
                  <a:pt x="17" y="56"/>
                </a:cubicBezTo>
                <a:cubicBezTo>
                  <a:pt x="27" y="56"/>
                  <a:pt x="27" y="56"/>
                  <a:pt x="27" y="56"/>
                </a:cubicBezTo>
                <a:cubicBezTo>
                  <a:pt x="27" y="52"/>
                  <a:pt x="27" y="52"/>
                  <a:pt x="27" y="52"/>
                </a:cubicBezTo>
                <a:cubicBezTo>
                  <a:pt x="17" y="52"/>
                  <a:pt x="17" y="52"/>
                  <a:pt x="17" y="52"/>
                </a:cubicBezTo>
                <a:close/>
                <a:moveTo>
                  <a:pt x="17" y="40"/>
                </a:moveTo>
                <a:cubicBezTo>
                  <a:pt x="17" y="44"/>
                  <a:pt x="17" y="44"/>
                  <a:pt x="17" y="44"/>
                </a:cubicBezTo>
                <a:cubicBezTo>
                  <a:pt x="56" y="44"/>
                  <a:pt x="56" y="44"/>
                  <a:pt x="56" y="44"/>
                </a:cubicBezTo>
                <a:cubicBezTo>
                  <a:pt x="56" y="40"/>
                  <a:pt x="56" y="40"/>
                  <a:pt x="56" y="40"/>
                </a:cubicBezTo>
                <a:cubicBezTo>
                  <a:pt x="17" y="40"/>
                  <a:pt x="17" y="40"/>
                  <a:pt x="17" y="40"/>
                </a:cubicBezTo>
                <a:close/>
                <a:moveTo>
                  <a:pt x="17" y="28"/>
                </a:moveTo>
                <a:cubicBezTo>
                  <a:pt x="17" y="33"/>
                  <a:pt x="17" y="33"/>
                  <a:pt x="17" y="33"/>
                </a:cubicBezTo>
                <a:cubicBezTo>
                  <a:pt x="56" y="33"/>
                  <a:pt x="56" y="33"/>
                  <a:pt x="56" y="33"/>
                </a:cubicBezTo>
                <a:cubicBezTo>
                  <a:pt x="56" y="28"/>
                  <a:pt x="56" y="28"/>
                  <a:pt x="56" y="28"/>
                </a:cubicBezTo>
                <a:cubicBezTo>
                  <a:pt x="17" y="28"/>
                  <a:pt x="17" y="28"/>
                  <a:pt x="17" y="28"/>
                </a:cubicBezTo>
                <a:close/>
                <a:moveTo>
                  <a:pt x="34" y="17"/>
                </a:moveTo>
                <a:cubicBezTo>
                  <a:pt x="34" y="22"/>
                  <a:pt x="34" y="22"/>
                  <a:pt x="34" y="22"/>
                </a:cubicBezTo>
                <a:cubicBezTo>
                  <a:pt x="56" y="22"/>
                  <a:pt x="56" y="22"/>
                  <a:pt x="56" y="22"/>
                </a:cubicBezTo>
                <a:cubicBezTo>
                  <a:pt x="56" y="17"/>
                  <a:pt x="56" y="17"/>
                  <a:pt x="56" y="17"/>
                </a:cubicBezTo>
                <a:cubicBezTo>
                  <a:pt x="34" y="17"/>
                  <a:pt x="34" y="17"/>
                  <a:pt x="34" y="17"/>
                </a:cubicBezTo>
                <a:close/>
                <a:moveTo>
                  <a:pt x="41" y="69"/>
                </a:moveTo>
                <a:cubicBezTo>
                  <a:pt x="43" y="64"/>
                  <a:pt x="48" y="61"/>
                  <a:pt x="55" y="60"/>
                </a:cubicBezTo>
                <a:cubicBezTo>
                  <a:pt x="48" y="56"/>
                  <a:pt x="39" y="62"/>
                  <a:pt x="41" y="69"/>
                </a:cubicBezTo>
                <a:close/>
                <a:moveTo>
                  <a:pt x="38" y="54"/>
                </a:moveTo>
                <a:cubicBezTo>
                  <a:pt x="34" y="57"/>
                  <a:pt x="32" y="61"/>
                  <a:pt x="31" y="66"/>
                </a:cubicBezTo>
                <a:cubicBezTo>
                  <a:pt x="31" y="70"/>
                  <a:pt x="32" y="75"/>
                  <a:pt x="35" y="79"/>
                </a:cubicBezTo>
                <a:cubicBezTo>
                  <a:pt x="38" y="83"/>
                  <a:pt x="43" y="86"/>
                  <a:pt x="47" y="86"/>
                </a:cubicBezTo>
                <a:cubicBezTo>
                  <a:pt x="51" y="87"/>
                  <a:pt x="55" y="86"/>
                  <a:pt x="58" y="84"/>
                </a:cubicBezTo>
                <a:cubicBezTo>
                  <a:pt x="58" y="85"/>
                  <a:pt x="58" y="86"/>
                  <a:pt x="59" y="87"/>
                </a:cubicBezTo>
                <a:cubicBezTo>
                  <a:pt x="65" y="95"/>
                  <a:pt x="65" y="95"/>
                  <a:pt x="65" y="95"/>
                </a:cubicBezTo>
                <a:cubicBezTo>
                  <a:pt x="67" y="97"/>
                  <a:pt x="69" y="97"/>
                  <a:pt x="71" y="96"/>
                </a:cubicBezTo>
                <a:cubicBezTo>
                  <a:pt x="71" y="96"/>
                  <a:pt x="71" y="96"/>
                  <a:pt x="71" y="96"/>
                </a:cubicBezTo>
                <a:cubicBezTo>
                  <a:pt x="73" y="94"/>
                  <a:pt x="74" y="91"/>
                  <a:pt x="72" y="90"/>
                </a:cubicBezTo>
                <a:cubicBezTo>
                  <a:pt x="66" y="82"/>
                  <a:pt x="66" y="82"/>
                  <a:pt x="66" y="82"/>
                </a:cubicBezTo>
                <a:cubicBezTo>
                  <a:pt x="65" y="81"/>
                  <a:pt x="64" y="80"/>
                  <a:pt x="63" y="80"/>
                </a:cubicBezTo>
                <a:cubicBezTo>
                  <a:pt x="66" y="77"/>
                  <a:pt x="67" y="74"/>
                  <a:pt x="68" y="70"/>
                </a:cubicBezTo>
                <a:cubicBezTo>
                  <a:pt x="68" y="66"/>
                  <a:pt x="67" y="61"/>
                  <a:pt x="64" y="57"/>
                </a:cubicBezTo>
                <a:cubicBezTo>
                  <a:pt x="61" y="53"/>
                  <a:pt x="56" y="50"/>
                  <a:pt x="52" y="50"/>
                </a:cubicBezTo>
                <a:cubicBezTo>
                  <a:pt x="47" y="49"/>
                  <a:pt x="42" y="50"/>
                  <a:pt x="38" y="54"/>
                </a:cubicBezTo>
                <a:close/>
                <a:moveTo>
                  <a:pt x="51" y="56"/>
                </a:moveTo>
                <a:cubicBezTo>
                  <a:pt x="48" y="56"/>
                  <a:pt x="45" y="56"/>
                  <a:pt x="42" y="58"/>
                </a:cubicBezTo>
                <a:cubicBezTo>
                  <a:pt x="39" y="61"/>
                  <a:pt x="38" y="63"/>
                  <a:pt x="37" y="67"/>
                </a:cubicBezTo>
                <a:cubicBezTo>
                  <a:pt x="37" y="70"/>
                  <a:pt x="38" y="73"/>
                  <a:pt x="40" y="76"/>
                </a:cubicBezTo>
                <a:cubicBezTo>
                  <a:pt x="42" y="78"/>
                  <a:pt x="45" y="80"/>
                  <a:pt x="48" y="80"/>
                </a:cubicBezTo>
                <a:cubicBezTo>
                  <a:pt x="51" y="80"/>
                  <a:pt x="54" y="80"/>
                  <a:pt x="57" y="78"/>
                </a:cubicBezTo>
                <a:cubicBezTo>
                  <a:pt x="60" y="76"/>
                  <a:pt x="61" y="73"/>
                  <a:pt x="61" y="69"/>
                </a:cubicBezTo>
                <a:cubicBezTo>
                  <a:pt x="62" y="66"/>
                  <a:pt x="61" y="63"/>
                  <a:pt x="59" y="61"/>
                </a:cubicBezTo>
                <a:cubicBezTo>
                  <a:pt x="57" y="58"/>
                  <a:pt x="54" y="56"/>
                  <a:pt x="51" y="56"/>
                </a:cubicBezTo>
                <a:close/>
                <a:moveTo>
                  <a:pt x="21" y="9"/>
                </a:moveTo>
                <a:cubicBezTo>
                  <a:pt x="11" y="19"/>
                  <a:pt x="11" y="19"/>
                  <a:pt x="11" y="19"/>
                </a:cubicBezTo>
                <a:cubicBezTo>
                  <a:pt x="13" y="19"/>
                  <a:pt x="13" y="19"/>
                  <a:pt x="13" y="19"/>
                </a:cubicBezTo>
                <a:cubicBezTo>
                  <a:pt x="17" y="20"/>
                  <a:pt x="17" y="20"/>
                  <a:pt x="17" y="20"/>
                </a:cubicBezTo>
                <a:cubicBezTo>
                  <a:pt x="17" y="20"/>
                  <a:pt x="17" y="20"/>
                  <a:pt x="17" y="20"/>
                </a:cubicBezTo>
                <a:cubicBezTo>
                  <a:pt x="17" y="20"/>
                  <a:pt x="17" y="20"/>
                  <a:pt x="17" y="20"/>
                </a:cubicBezTo>
                <a:cubicBezTo>
                  <a:pt x="17" y="20"/>
                  <a:pt x="18" y="20"/>
                  <a:pt x="18" y="20"/>
                </a:cubicBezTo>
                <a:cubicBezTo>
                  <a:pt x="19" y="20"/>
                  <a:pt x="20" y="19"/>
                  <a:pt x="21" y="19"/>
                </a:cubicBezTo>
                <a:cubicBezTo>
                  <a:pt x="21" y="18"/>
                  <a:pt x="22" y="17"/>
                  <a:pt x="22" y="17"/>
                </a:cubicBezTo>
                <a:cubicBezTo>
                  <a:pt x="22" y="16"/>
                  <a:pt x="22" y="16"/>
                  <a:pt x="22" y="15"/>
                </a:cubicBezTo>
                <a:cubicBezTo>
                  <a:pt x="22" y="15"/>
                  <a:pt x="22" y="15"/>
                  <a:pt x="22" y="15"/>
                </a:cubicBezTo>
                <a:cubicBezTo>
                  <a:pt x="22" y="15"/>
                  <a:pt x="22" y="15"/>
                  <a:pt x="22" y="15"/>
                </a:cubicBezTo>
                <a:cubicBezTo>
                  <a:pt x="21" y="11"/>
                  <a:pt x="21" y="11"/>
                  <a:pt x="21" y="11"/>
                </a:cubicBezTo>
                <a:lnTo>
                  <a:pt x="21" y="9"/>
                </a:lnTo>
                <a:close/>
              </a:path>
            </a:pathLst>
          </a:custGeom>
          <a:solidFill>
            <a:schemeClr val="bg1"/>
          </a:solidFill>
          <a:ln w="9525">
            <a:noFill/>
          </a:ln>
        </p:spPr>
        <p:txBody>
          <a:bodyPr/>
          <a:lstStyle/>
          <a:p>
            <a:endParaRPr lang="zh-CN" altLang="en-US"/>
          </a:p>
        </p:txBody>
      </p:sp>
      <p:grpSp>
        <p:nvGrpSpPr>
          <p:cNvPr id="3" name="组合 2"/>
          <p:cNvGrpSpPr/>
          <p:nvPr>
            <p:custDataLst>
              <p:tags r:id="rId10"/>
            </p:custDataLst>
          </p:nvPr>
        </p:nvGrpSpPr>
        <p:grpSpPr>
          <a:xfrm>
            <a:off x="5137150" y="4912360"/>
            <a:ext cx="5742940" cy="925830"/>
            <a:chOff x="8867" y="1761"/>
            <a:chExt cx="9044" cy="1458"/>
          </a:xfrm>
          <a:solidFill>
            <a:srgbClr val="004F8A"/>
          </a:solidFill>
        </p:grpSpPr>
        <p:sp>
          <p:nvSpPr>
            <p:cNvPr id="4" name="泪滴形 3"/>
            <p:cNvSpPr/>
            <p:nvPr>
              <p:custDataLst>
                <p:tags r:id="rId11"/>
              </p:custDataLst>
            </p:nvPr>
          </p:nvSpPr>
          <p:spPr>
            <a:xfrm>
              <a:off x="8867" y="1761"/>
              <a:ext cx="1500" cy="1457"/>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r>
                <a:rPr lang="en-US" altLang="zh-CN" sz="2800" b="1" strike="noStrike" noProof="1">
                  <a:latin typeface="微软雅黑" panose="020B0503020204020204" pitchFamily="34" charset="-122"/>
                  <a:ea typeface="微软雅黑" panose="020B0503020204020204" pitchFamily="34" charset="-122"/>
                </a:rPr>
                <a:t>04</a:t>
              </a:r>
              <a:endParaRPr lang="en-US" altLang="zh-CN" sz="2800" b="1" strike="noStrike" noProof="1">
                <a:latin typeface="微软雅黑" panose="020B0503020204020204" pitchFamily="34" charset="-122"/>
                <a:ea typeface="微软雅黑" panose="020B0503020204020204" pitchFamily="34" charset="-122"/>
              </a:endParaRPr>
            </a:p>
          </p:txBody>
        </p:sp>
        <p:sp>
          <p:nvSpPr>
            <p:cNvPr id="5" name="圆角矩形 4"/>
            <p:cNvSpPr/>
            <p:nvPr>
              <p:custDataLst>
                <p:tags r:id="rId12"/>
              </p:custDataLst>
            </p:nvPr>
          </p:nvSpPr>
          <p:spPr>
            <a:xfrm>
              <a:off x="10989" y="1761"/>
              <a:ext cx="6922" cy="145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fontAlgn="auto"/>
              <a:r>
                <a:rPr lang="zh-CN" altLang="en-US" sz="2800" b="1" strike="noStrike" noProof="1">
                  <a:latin typeface="微软雅黑" panose="020B0503020204020204" pitchFamily="34" charset="-122"/>
                  <a:ea typeface="微软雅黑" panose="020B0503020204020204" pitchFamily="34" charset="-122"/>
                </a:rPr>
                <a:t>时间与</a:t>
              </a:r>
              <a:r>
                <a:rPr lang="zh-CN" altLang="en-US" sz="2800" b="1" strike="noStrike" noProof="1">
                  <a:latin typeface="微软雅黑" panose="020B0503020204020204" pitchFamily="34" charset="-122"/>
                  <a:ea typeface="微软雅黑" panose="020B0503020204020204" pitchFamily="34" charset="-122"/>
                </a:rPr>
                <a:t>分工安排</a:t>
              </a:r>
              <a:endParaRPr lang="zh-CN" altLang="en-US" sz="2800" b="1" strike="noStrike" noProof="1">
                <a:latin typeface="微软雅黑" panose="020B0503020204020204" pitchFamily="34" charset="-122"/>
                <a:ea typeface="微软雅黑" panose="020B0503020204020204" pitchFamily="34" charset="-122"/>
              </a:endParaRPr>
            </a:p>
          </p:txBody>
        </p:sp>
      </p:gr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812925" cy="6858000"/>
          </a:xfrm>
          <a:prstGeom prst="rect">
            <a:avLst/>
          </a:prstGeom>
          <a:solidFill>
            <a:srgbClr val="004F8A"/>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strike="noStrike" noProof="1"/>
          </a:p>
        </p:txBody>
      </p:sp>
      <p:sp>
        <p:nvSpPr>
          <p:cNvPr id="12294" name="文本框 6"/>
          <p:cNvSpPr txBox="1"/>
          <p:nvPr/>
        </p:nvSpPr>
        <p:spPr>
          <a:xfrm>
            <a:off x="358775" y="855663"/>
            <a:ext cx="1108075" cy="646112"/>
          </a:xfrm>
          <a:prstGeom prst="rect">
            <a:avLst/>
          </a:prstGeom>
          <a:noFill/>
          <a:ln w="9525">
            <a:noFill/>
          </a:ln>
        </p:spPr>
        <p:txBody>
          <a:bodyPr wrap="none" anchor="t">
            <a:spAutoFit/>
          </a:bodyPr>
          <a:lstStyle/>
          <a:p>
            <a:r>
              <a:rPr lang="zh-CN" altLang="en-US" sz="3600" b="1" dirty="0">
                <a:solidFill>
                  <a:srgbClr val="D9D9D9"/>
                </a:solidFill>
                <a:latin typeface="微软雅黑" panose="020B0503020204020204" pitchFamily="34" charset="-122"/>
                <a:ea typeface="微软雅黑" panose="020B0503020204020204" pitchFamily="34" charset="-122"/>
              </a:rPr>
              <a:t>目录</a:t>
            </a:r>
            <a:endParaRPr lang="zh-CN" altLang="en-US" sz="3600" b="1" dirty="0">
              <a:solidFill>
                <a:srgbClr val="D9D9D9"/>
              </a:solidFill>
              <a:latin typeface="微软雅黑" panose="020B0503020204020204" pitchFamily="34" charset="-122"/>
              <a:ea typeface="微软雅黑" panose="020B0503020204020204" pitchFamily="34" charset="-122"/>
            </a:endParaRPr>
          </a:p>
        </p:txBody>
      </p:sp>
      <p:grpSp>
        <p:nvGrpSpPr>
          <p:cNvPr id="12295" name="组合 4"/>
          <p:cNvGrpSpPr/>
          <p:nvPr/>
        </p:nvGrpSpPr>
        <p:grpSpPr>
          <a:xfrm>
            <a:off x="0" y="835025"/>
            <a:ext cx="1814513" cy="779463"/>
            <a:chOff x="0" y="835437"/>
            <a:chExt cx="1814855" cy="779276"/>
          </a:xfrm>
        </p:grpSpPr>
        <p:cxnSp>
          <p:nvCxnSpPr>
            <p:cNvPr id="4" name="直接连接符 3"/>
            <p:cNvCxnSpPr/>
            <p:nvPr/>
          </p:nvCxnSpPr>
          <p:spPr>
            <a:xfrm>
              <a:off x="1540" y="835437"/>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0" y="1614713"/>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6385" name="文本框 32"/>
          <p:cNvSpPr txBox="1"/>
          <p:nvPr>
            <p:custDataLst>
              <p:tags r:id="rId1"/>
            </p:custDataLst>
          </p:nvPr>
        </p:nvSpPr>
        <p:spPr>
          <a:xfrm>
            <a:off x="2063750" y="93663"/>
            <a:ext cx="3479800" cy="460375"/>
          </a:xfrm>
          <a:prstGeom prst="rect">
            <a:avLst/>
          </a:prstGeom>
          <a:noFill/>
          <a:ln w="9525">
            <a:noFill/>
          </a:ln>
        </p:spPr>
        <p:txBody>
          <a:bodyPr wrap="none" anchor="t">
            <a:spAutoFit/>
          </a:bodyPr>
          <a:lstStyle/>
          <a:p>
            <a:pPr algn="l"/>
            <a:r>
              <a:rPr lang="en-US" altLang="zh-CN" sz="2400" b="1" dirty="0">
                <a:latin typeface="微软雅黑" panose="020B0503020204020204" pitchFamily="34" charset="-122"/>
                <a:ea typeface="微软雅黑" panose="020B0503020204020204" pitchFamily="34" charset="-122"/>
              </a:rPr>
              <a:t>1.1 </a:t>
            </a:r>
            <a:r>
              <a:rPr lang="zh-CN" altLang="en-US" sz="2400" b="1" dirty="0">
                <a:latin typeface="微软雅黑" panose="020B0503020204020204" pitchFamily="34" charset="-122"/>
                <a:ea typeface="微软雅黑" panose="020B0503020204020204" pitchFamily="34" charset="-122"/>
              </a:rPr>
              <a:t>项目背景与研究意义</a:t>
            </a:r>
            <a:endParaRPr lang="zh-CN" altLang="en-US" sz="2400" b="1" dirty="0">
              <a:latin typeface="微软雅黑" panose="020B0503020204020204" pitchFamily="34" charset="-122"/>
              <a:ea typeface="微软雅黑" panose="020B0503020204020204" pitchFamily="34" charset="-122"/>
            </a:endParaRPr>
          </a:p>
        </p:txBody>
      </p:sp>
      <p:cxnSp>
        <p:nvCxnSpPr>
          <p:cNvPr id="34" name="直接连接符 33"/>
          <p:cNvCxnSpPr/>
          <p:nvPr>
            <p:custDataLst>
              <p:tags r:id="rId2"/>
            </p:custDataLst>
          </p:nvPr>
        </p:nvCxnSpPr>
        <p:spPr>
          <a:xfrm flipV="1">
            <a:off x="2063750" y="581660"/>
            <a:ext cx="3846195" cy="2540"/>
          </a:xfrm>
          <a:prstGeom prst="line">
            <a:avLst/>
          </a:prstGeom>
          <a:ln w="57150">
            <a:solidFill>
              <a:srgbClr val="394659"/>
            </a:solidFill>
          </a:ln>
        </p:spPr>
        <p:style>
          <a:lnRef idx="1">
            <a:schemeClr val="accent1"/>
          </a:lnRef>
          <a:fillRef idx="0">
            <a:schemeClr val="accent1"/>
          </a:fillRef>
          <a:effectRef idx="0">
            <a:schemeClr val="accent1"/>
          </a:effectRef>
          <a:fontRef idx="minor">
            <a:schemeClr val="tx1"/>
          </a:fontRef>
        </p:style>
      </p:cxnSp>
      <p:grpSp>
        <p:nvGrpSpPr>
          <p:cNvPr id="21" name="组合 20"/>
          <p:cNvGrpSpPr/>
          <p:nvPr/>
        </p:nvGrpSpPr>
        <p:grpSpPr>
          <a:xfrm>
            <a:off x="2096770" y="582295"/>
            <a:ext cx="9754870" cy="2399641"/>
            <a:chOff x="3302" y="1497"/>
            <a:chExt cx="7983" cy="3940"/>
          </a:xfrm>
        </p:grpSpPr>
        <p:sp>
          <p:nvSpPr>
            <p:cNvPr id="16" name="矩形 15"/>
            <p:cNvSpPr/>
            <p:nvPr/>
          </p:nvSpPr>
          <p:spPr>
            <a:xfrm>
              <a:off x="3302" y="1766"/>
              <a:ext cx="7983" cy="3550"/>
            </a:xfrm>
            <a:prstGeom prst="rect">
              <a:avLst/>
            </a:prstGeom>
            <a:noFill/>
            <a:ln w="38100">
              <a:solidFill>
                <a:srgbClr val="C00000"/>
              </a:solidFill>
              <a:prstDash val="sysDash"/>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8" name="文本框 17"/>
            <p:cNvSpPr txBox="1"/>
            <p:nvPr/>
          </p:nvSpPr>
          <p:spPr>
            <a:xfrm>
              <a:off x="3366" y="1497"/>
              <a:ext cx="7919" cy="3940"/>
            </a:xfrm>
            <a:prstGeom prst="rect">
              <a:avLst/>
            </a:prstGeom>
            <a:noFill/>
          </p:spPr>
          <p:txBody>
            <a:bodyPr wrap="square" rtlCol="0">
              <a:spAutoFit/>
            </a:bodyPr>
            <a:lstStyle/>
            <a:p>
              <a:pPr>
                <a:lnSpc>
                  <a:spcPct val="150000"/>
                </a:lnSpc>
              </a:pPr>
              <a:r>
                <a:rPr lang="zh-CN" altLang="en-US" sz="2000" b="1">
                  <a:solidFill>
                    <a:srgbClr val="4472C4"/>
                  </a:solidFill>
                  <a:latin typeface="微软雅黑" panose="020B0503020204020204" pitchFamily="34" charset="-122"/>
                  <a:ea typeface="微软雅黑" panose="020B0503020204020204" pitchFamily="34" charset="-122"/>
                  <a:sym typeface="+mn-ea"/>
                </a:rPr>
                <a:t>机动车进校园需要规范管理</a:t>
              </a:r>
              <a:endParaRPr lang="zh-CN" altLang="en-US" sz="2000" b="1">
                <a:solidFill>
                  <a:srgbClr val="4472C4"/>
                </a:solidFill>
                <a:latin typeface="微软雅黑" panose="020B0503020204020204" pitchFamily="34" charset="-122"/>
                <a:ea typeface="微软雅黑" panose="020B0503020204020204" pitchFamily="34" charset="-122"/>
                <a:sym typeface="+mn-ea"/>
              </a:endParaRPr>
            </a:p>
            <a:p>
              <a:pPr>
                <a:lnSpc>
                  <a:spcPct val="150000"/>
                </a:lnSpc>
              </a:pPr>
              <a:r>
                <a:rPr lang="zh-CN" altLang="en-US" sz="2000" b="1">
                  <a:latin typeface="微软雅黑" panose="020B0503020204020204" pitchFamily="34" charset="-122"/>
                  <a:ea typeface="微软雅黑" panose="020B0503020204020204" pitchFamily="34" charset="-122"/>
                  <a:cs typeface="+mn-ea"/>
                  <a:sym typeface="+mn-ea"/>
                </a:rPr>
                <a:t>随着校园机动车数量的不断增加，机动车进校园的管理问题日益突出。在上下课高峰时段，校园内部车流量集中，停车资源有限，易出现道路拥堵、行人车辆混行、刮擦和追尾事故频发等情况。这不仅威胁到师生的人身安全，也影响校园交通秩序和整体环境质量。</a:t>
              </a:r>
              <a:endParaRPr lang="zh-CN" altLang="en-US" sz="2000" b="1">
                <a:latin typeface="微软雅黑" panose="020B0503020204020204" pitchFamily="34" charset="-122"/>
                <a:ea typeface="微软雅黑" panose="020B0503020204020204" pitchFamily="34" charset="-122"/>
                <a:cs typeface="+mn-ea"/>
                <a:sym typeface="+mn-ea"/>
              </a:endParaRPr>
            </a:p>
          </p:txBody>
        </p:sp>
      </p:grpSp>
      <p:sp>
        <p:nvSpPr>
          <p:cNvPr id="5" name="文本框 4"/>
          <p:cNvSpPr txBox="1"/>
          <p:nvPr>
            <p:custDataLst>
              <p:tags r:id="rId3"/>
            </p:custDataLst>
          </p:nvPr>
        </p:nvSpPr>
        <p:spPr>
          <a:xfrm>
            <a:off x="39688" y="1843088"/>
            <a:ext cx="1773237" cy="2399665"/>
          </a:xfrm>
          <a:prstGeom prst="rect">
            <a:avLst/>
          </a:prstGeom>
          <a:noFill/>
          <a:ln w="9525">
            <a:noFill/>
          </a:ln>
        </p:spPr>
        <p:txBody>
          <a:bodyPr wrap="square" anchor="t">
            <a:spAutoFit/>
          </a:bodyPr>
          <a:p>
            <a:pPr marL="342900" indent="-342900">
              <a:lnSpc>
                <a:spcPct val="250000"/>
              </a:lnSpc>
              <a:buAutoNum type="arabicPeriod"/>
            </a:pPr>
            <a:r>
              <a:rPr lang="zh-CN" altLang="en-US" sz="2400" b="1" i="1" u="sng" dirty="0">
                <a:solidFill>
                  <a:schemeClr val="bg1"/>
                </a:solidFill>
                <a:latin typeface="微软雅黑" panose="020B0503020204020204" pitchFamily="34" charset="-122"/>
                <a:ea typeface="微软雅黑" panose="020B0503020204020204" pitchFamily="34" charset="-122"/>
              </a:rPr>
              <a:t>设计理念</a:t>
            </a:r>
            <a:endParaRPr lang="zh-CN" altLang="en-US" sz="2400" b="1" i="1" u="sng" dirty="0">
              <a:solidFill>
                <a:schemeClr val="bg1"/>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chemeClr val="bg1"/>
                </a:solidFill>
                <a:latin typeface="微软雅黑" panose="020B0503020204020204" pitchFamily="34" charset="-122"/>
                <a:ea typeface="微软雅黑" panose="020B0503020204020204" pitchFamily="34" charset="-122"/>
                <a:sym typeface="+mn-ea"/>
              </a:rPr>
              <a:t>数据处理计划</a:t>
            </a:r>
            <a:endParaRPr lang="zh-CN" sz="1200" b="1" dirty="0">
              <a:solidFill>
                <a:srgbClr val="D9D9D9"/>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预取结果</a:t>
            </a:r>
            <a:endParaRPr lang="zh-CN" altLang="en-US" sz="1200" b="1" dirty="0">
              <a:solidFill>
                <a:srgbClr val="D9D9D9"/>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时间与分工安排</a:t>
            </a:r>
            <a:endParaRPr lang="zh-CN" altLang="en-US" sz="1200" b="1" dirty="0">
              <a:solidFill>
                <a:srgbClr val="D9D9D9"/>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4"/>
          <a:srcRect l="10340" r="29106"/>
          <a:stretch>
            <a:fillRect/>
          </a:stretch>
        </p:blipFill>
        <p:spPr>
          <a:xfrm rot="5400000">
            <a:off x="8223250" y="2829560"/>
            <a:ext cx="3169285" cy="3926205"/>
          </a:xfrm>
          <a:prstGeom prst="rect">
            <a:avLst/>
          </a:prstGeom>
        </p:spPr>
      </p:pic>
      <p:pic>
        <p:nvPicPr>
          <p:cNvPr id="6" name="图片 5"/>
          <p:cNvPicPr>
            <a:picLocks noChangeAspect="1"/>
          </p:cNvPicPr>
          <p:nvPr/>
        </p:nvPicPr>
        <p:blipFill>
          <a:blip r:embed="rId5"/>
          <a:stretch>
            <a:fillRect/>
          </a:stretch>
        </p:blipFill>
        <p:spPr>
          <a:xfrm>
            <a:off x="1986280" y="2942590"/>
            <a:ext cx="5685155" cy="1985645"/>
          </a:xfrm>
          <a:prstGeom prst="rect">
            <a:avLst/>
          </a:prstGeom>
        </p:spPr>
      </p:pic>
      <p:grpSp>
        <p:nvGrpSpPr>
          <p:cNvPr id="11" name="组合 10"/>
          <p:cNvGrpSpPr/>
          <p:nvPr/>
        </p:nvGrpSpPr>
        <p:grpSpPr>
          <a:xfrm>
            <a:off x="1986280" y="5075555"/>
            <a:ext cx="5474970" cy="1597660"/>
            <a:chOff x="3128" y="7993"/>
            <a:chExt cx="8622" cy="2516"/>
          </a:xfrm>
        </p:grpSpPr>
        <p:pic>
          <p:nvPicPr>
            <p:cNvPr id="8" name="图片 7"/>
            <p:cNvPicPr>
              <a:picLocks noChangeAspect="1"/>
            </p:cNvPicPr>
            <p:nvPr/>
          </p:nvPicPr>
          <p:blipFill>
            <a:blip r:embed="rId6"/>
            <a:srcRect b="34189"/>
            <a:stretch>
              <a:fillRect/>
            </a:stretch>
          </p:blipFill>
          <p:spPr>
            <a:xfrm>
              <a:off x="3128" y="7993"/>
              <a:ext cx="8623" cy="2050"/>
            </a:xfrm>
            <a:prstGeom prst="rect">
              <a:avLst/>
            </a:prstGeom>
          </p:spPr>
        </p:pic>
        <p:pic>
          <p:nvPicPr>
            <p:cNvPr id="10" name="图片 9"/>
            <p:cNvPicPr>
              <a:picLocks noChangeAspect="1"/>
            </p:cNvPicPr>
            <p:nvPr/>
          </p:nvPicPr>
          <p:blipFill>
            <a:blip r:embed="rId7"/>
            <a:srcRect t="29470"/>
            <a:stretch>
              <a:fillRect/>
            </a:stretch>
          </p:blipFill>
          <p:spPr>
            <a:xfrm>
              <a:off x="8728" y="10043"/>
              <a:ext cx="3023" cy="466"/>
            </a:xfrm>
            <a:prstGeom prst="rect">
              <a:avLst/>
            </a:prstGeom>
          </p:spPr>
        </p:pic>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812925" cy="6858000"/>
          </a:xfrm>
          <a:prstGeom prst="rect">
            <a:avLst/>
          </a:prstGeom>
          <a:solidFill>
            <a:srgbClr val="004F8A"/>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strike="noStrike" noProof="1"/>
          </a:p>
        </p:txBody>
      </p:sp>
      <p:sp>
        <p:nvSpPr>
          <p:cNvPr id="12294" name="文本框 6"/>
          <p:cNvSpPr txBox="1"/>
          <p:nvPr/>
        </p:nvSpPr>
        <p:spPr>
          <a:xfrm>
            <a:off x="358775" y="855663"/>
            <a:ext cx="1108075" cy="646112"/>
          </a:xfrm>
          <a:prstGeom prst="rect">
            <a:avLst/>
          </a:prstGeom>
          <a:noFill/>
          <a:ln w="9525">
            <a:noFill/>
          </a:ln>
        </p:spPr>
        <p:txBody>
          <a:bodyPr wrap="none" anchor="t">
            <a:spAutoFit/>
          </a:bodyPr>
          <a:lstStyle/>
          <a:p>
            <a:r>
              <a:rPr lang="zh-CN" altLang="en-US" sz="3600" b="1" dirty="0">
                <a:solidFill>
                  <a:srgbClr val="D9D9D9"/>
                </a:solidFill>
                <a:latin typeface="微软雅黑" panose="020B0503020204020204" pitchFamily="34" charset="-122"/>
                <a:ea typeface="微软雅黑" panose="020B0503020204020204" pitchFamily="34" charset="-122"/>
              </a:rPr>
              <a:t>目录</a:t>
            </a:r>
            <a:endParaRPr lang="zh-CN" altLang="en-US" sz="3600" b="1" dirty="0">
              <a:solidFill>
                <a:srgbClr val="D9D9D9"/>
              </a:solidFill>
              <a:latin typeface="微软雅黑" panose="020B0503020204020204" pitchFamily="34" charset="-122"/>
              <a:ea typeface="微软雅黑" panose="020B0503020204020204" pitchFamily="34" charset="-122"/>
            </a:endParaRPr>
          </a:p>
        </p:txBody>
      </p:sp>
      <p:grpSp>
        <p:nvGrpSpPr>
          <p:cNvPr id="12295" name="组合 4"/>
          <p:cNvGrpSpPr/>
          <p:nvPr/>
        </p:nvGrpSpPr>
        <p:grpSpPr>
          <a:xfrm>
            <a:off x="0" y="835025"/>
            <a:ext cx="1814513" cy="779463"/>
            <a:chOff x="0" y="835437"/>
            <a:chExt cx="1814855" cy="779276"/>
          </a:xfrm>
        </p:grpSpPr>
        <p:cxnSp>
          <p:nvCxnSpPr>
            <p:cNvPr id="4" name="直接连接符 3"/>
            <p:cNvCxnSpPr/>
            <p:nvPr/>
          </p:nvCxnSpPr>
          <p:spPr>
            <a:xfrm>
              <a:off x="1540" y="835437"/>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0" y="1614713"/>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6385" name="文本框 32"/>
          <p:cNvSpPr txBox="1"/>
          <p:nvPr>
            <p:custDataLst>
              <p:tags r:id="rId1"/>
            </p:custDataLst>
          </p:nvPr>
        </p:nvSpPr>
        <p:spPr>
          <a:xfrm>
            <a:off x="2063750" y="93663"/>
            <a:ext cx="2656205" cy="460375"/>
          </a:xfrm>
          <a:prstGeom prst="rect">
            <a:avLst/>
          </a:prstGeom>
          <a:noFill/>
          <a:ln w="9525">
            <a:noFill/>
          </a:ln>
        </p:spPr>
        <p:txBody>
          <a:bodyPr wrap="none" anchor="t">
            <a:spAutoFit/>
          </a:bodyPr>
          <a:lstStyle/>
          <a:p>
            <a:pPr algn="l"/>
            <a:r>
              <a:rPr lang="en-US" altLang="zh-CN" sz="2400" b="1" dirty="0">
                <a:latin typeface="微软雅黑" panose="020B0503020204020204" pitchFamily="34" charset="-122"/>
                <a:ea typeface="微软雅黑" panose="020B0503020204020204" pitchFamily="34" charset="-122"/>
              </a:rPr>
              <a:t>1.2  </a:t>
            </a:r>
            <a:r>
              <a:rPr lang="zh-CN" altLang="en-US" sz="2400" b="1" dirty="0">
                <a:latin typeface="微软雅黑" panose="020B0503020204020204" pitchFamily="34" charset="-122"/>
                <a:ea typeface="微软雅黑" panose="020B0503020204020204" pitchFamily="34" charset="-122"/>
              </a:rPr>
              <a:t>系统设计理念</a:t>
            </a:r>
            <a:endParaRPr lang="zh-CN" altLang="en-US" sz="2400" b="1" dirty="0">
              <a:latin typeface="微软雅黑" panose="020B0503020204020204" pitchFamily="34" charset="-122"/>
              <a:ea typeface="微软雅黑" panose="020B0503020204020204" pitchFamily="34" charset="-122"/>
            </a:endParaRPr>
          </a:p>
        </p:txBody>
      </p:sp>
      <p:cxnSp>
        <p:nvCxnSpPr>
          <p:cNvPr id="34" name="直接连接符 33"/>
          <p:cNvCxnSpPr/>
          <p:nvPr>
            <p:custDataLst>
              <p:tags r:id="rId2"/>
            </p:custDataLst>
          </p:nvPr>
        </p:nvCxnSpPr>
        <p:spPr>
          <a:xfrm flipV="1">
            <a:off x="2063750" y="581660"/>
            <a:ext cx="3846195" cy="2540"/>
          </a:xfrm>
          <a:prstGeom prst="line">
            <a:avLst/>
          </a:prstGeom>
          <a:ln w="57150">
            <a:solidFill>
              <a:srgbClr val="394659"/>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custDataLst>
              <p:tags r:id="rId3"/>
            </p:custDataLst>
          </p:nvPr>
        </p:nvSpPr>
        <p:spPr>
          <a:xfrm>
            <a:off x="39688" y="1843088"/>
            <a:ext cx="1773237" cy="2399665"/>
          </a:xfrm>
          <a:prstGeom prst="rect">
            <a:avLst/>
          </a:prstGeom>
          <a:noFill/>
          <a:ln w="9525">
            <a:noFill/>
          </a:ln>
        </p:spPr>
        <p:txBody>
          <a:bodyPr wrap="square" anchor="t">
            <a:spAutoFit/>
          </a:bodyPr>
          <a:p>
            <a:pPr marL="342900" indent="-342900">
              <a:lnSpc>
                <a:spcPct val="250000"/>
              </a:lnSpc>
              <a:buAutoNum type="arabicPeriod"/>
            </a:pPr>
            <a:r>
              <a:rPr lang="zh-CN" altLang="en-US" sz="2400" b="1" i="1" u="sng" dirty="0">
                <a:solidFill>
                  <a:schemeClr val="bg1"/>
                </a:solidFill>
                <a:latin typeface="微软雅黑" panose="020B0503020204020204" pitchFamily="34" charset="-122"/>
                <a:ea typeface="微软雅黑" panose="020B0503020204020204" pitchFamily="34" charset="-122"/>
              </a:rPr>
              <a:t>设计理念</a:t>
            </a:r>
            <a:endParaRPr lang="zh-CN" altLang="en-US" sz="2400" b="1" i="1" u="sng" dirty="0">
              <a:solidFill>
                <a:schemeClr val="bg1"/>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chemeClr val="bg1">
                    <a:lumMod val="85000"/>
                  </a:schemeClr>
                </a:solidFill>
                <a:latin typeface="微软雅黑" panose="020B0503020204020204" pitchFamily="34" charset="-122"/>
                <a:ea typeface="微软雅黑" panose="020B0503020204020204" pitchFamily="34" charset="-122"/>
                <a:sym typeface="+mn-ea"/>
              </a:rPr>
              <a:t>数据处理计划</a:t>
            </a:r>
            <a:endParaRPr lang="zh-CN" sz="1200" b="1" dirty="0">
              <a:solidFill>
                <a:schemeClr val="bg1">
                  <a:lumMod val="85000"/>
                </a:schemeClr>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预取结果</a:t>
            </a:r>
            <a:endParaRPr lang="zh-CN" altLang="en-US" sz="1200" b="1" dirty="0">
              <a:solidFill>
                <a:srgbClr val="D9D9D9"/>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时间与分工安排</a:t>
            </a:r>
            <a:endParaRPr lang="zh-CN" altLang="en-US" sz="1200" b="1" dirty="0">
              <a:solidFill>
                <a:srgbClr val="D9D9D9"/>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969135" y="3315970"/>
            <a:ext cx="5156835" cy="3109595"/>
          </a:xfrm>
          <a:prstGeom prst="rect">
            <a:avLst/>
          </a:prstGeom>
          <a:noFill/>
        </p:spPr>
        <p:txBody>
          <a:bodyPr wrap="square" rtlCol="0">
            <a:noAutofit/>
          </a:bodyPr>
          <a:p>
            <a:pPr>
              <a:lnSpc>
                <a:spcPct val="150000"/>
              </a:lnSpc>
            </a:pPr>
            <a:r>
              <a:rPr lang="zh-CN" altLang="en-US" b="1">
                <a:latin typeface="微软雅黑" panose="020B0503020204020204" pitchFamily="34" charset="-122"/>
                <a:ea typeface="微软雅黑" panose="020B0503020204020204" pitchFamily="34" charset="-122"/>
                <a:cs typeface="微软雅黑" panose="020B0503020204020204" pitchFamily="34" charset="-122"/>
              </a:rPr>
              <a:t>⚪利用物联网技术对沙河校区内各停车位的使用状态进行实时监测与数据采集。</a:t>
            </a:r>
            <a:endParaRPr lang="zh-CN" altLang="en-US" b="1">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b="1">
                <a:latin typeface="微软雅黑" panose="020B0503020204020204" pitchFamily="34" charset="-122"/>
                <a:ea typeface="微软雅黑" panose="020B0503020204020204" pitchFamily="34" charset="-122"/>
                <a:cs typeface="微软雅黑" panose="020B0503020204020204" pitchFamily="34" charset="-122"/>
              </a:rPr>
              <a:t>⚪通过数据分析与移动应用相结合，为驾驶员提供实时空余车位查询、最优路径导航及车牌反向寻车等智能服务。</a:t>
            </a:r>
            <a:endParaRPr lang="zh-CN" altLang="en-US" b="1">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b="1">
                <a:latin typeface="微软雅黑" panose="020B0503020204020204" pitchFamily="34" charset="-122"/>
                <a:ea typeface="微软雅黑" panose="020B0503020204020204" pitchFamily="34" charset="-122"/>
                <a:cs typeface="微软雅黑" panose="020B0503020204020204" pitchFamily="34" charset="-122"/>
              </a:rPr>
              <a:t>⚪系统将基于手机端</a:t>
            </a:r>
            <a:r>
              <a:rPr lang="en-US" altLang="zh-CN" b="1">
                <a:latin typeface="微软雅黑" panose="020B0503020204020204" pitchFamily="34" charset="-122"/>
                <a:ea typeface="微软雅黑" panose="020B0503020204020204" pitchFamily="34" charset="-122"/>
                <a:cs typeface="微软雅黑" panose="020B0503020204020204" pitchFamily="34" charset="-122"/>
              </a:rPr>
              <a:t>APP</a:t>
            </a:r>
            <a:r>
              <a:rPr lang="zh-CN" altLang="en-US" b="1">
                <a:latin typeface="微软雅黑" panose="020B0503020204020204" pitchFamily="34" charset="-122"/>
                <a:ea typeface="微软雅黑" panose="020B0503020204020204" pitchFamily="34" charset="-122"/>
                <a:cs typeface="微软雅黑" panose="020B0503020204020204" pitchFamily="34" charset="-122"/>
              </a:rPr>
              <a:t>，将车辆快速、准确地引导至最近的可用车位。</a:t>
            </a:r>
            <a:endParaRPr lang="zh-CN" altLang="en-US" b="1">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a:p>
          <a:p>
            <a:endParaRPr lang="zh-CN" altLang="en-US"/>
          </a:p>
        </p:txBody>
      </p:sp>
      <p:sp>
        <p:nvSpPr>
          <p:cNvPr id="45" name="圆角矩形 44"/>
          <p:cNvSpPr/>
          <p:nvPr/>
        </p:nvSpPr>
        <p:spPr>
          <a:xfrm>
            <a:off x="1880235" y="828675"/>
            <a:ext cx="5182870" cy="1276985"/>
          </a:xfrm>
          <a:prstGeom prst="roundRect">
            <a:avLst/>
          </a:prstGeom>
          <a:solidFill>
            <a:schemeClr val="bg1">
              <a:lumMod val="95000"/>
            </a:schemeClr>
          </a:solidFill>
          <a:ln>
            <a:solidFill>
              <a:schemeClr val="bg1">
                <a:lumMod val="50000"/>
              </a:schemeClr>
            </a:solidFill>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grpSp>
        <p:nvGrpSpPr>
          <p:cNvPr id="18" name="组合 17"/>
          <p:cNvGrpSpPr/>
          <p:nvPr/>
        </p:nvGrpSpPr>
        <p:grpSpPr>
          <a:xfrm>
            <a:off x="1917756" y="955675"/>
            <a:ext cx="5003109" cy="963295"/>
            <a:chOff x="3091" y="6367"/>
            <a:chExt cx="7879" cy="1517"/>
          </a:xfrm>
        </p:grpSpPr>
        <p:sp>
          <p:nvSpPr>
            <p:cNvPr id="35" name="矩形: 圆角 34"/>
            <p:cNvSpPr/>
            <p:nvPr/>
          </p:nvSpPr>
          <p:spPr>
            <a:xfrm>
              <a:off x="5486" y="6381"/>
              <a:ext cx="2474" cy="548"/>
            </a:xfrm>
            <a:prstGeom prst="roundRect">
              <a:avLst>
                <a:gd name="adj" fmla="val 50000"/>
              </a:avLst>
            </a:prstGeom>
            <a:noFill/>
            <a:ln w="19050" cap="flat" cmpd="sng" algn="ctr">
              <a:solidFill>
                <a:srgbClr val="024282"/>
              </a:solidFill>
              <a:prstDash val="solid"/>
              <a:miter lim="800000"/>
            </a:ln>
            <a:effectLst/>
          </p:spPr>
          <p:txBody>
            <a:bodyPr wrap="square" lIns="72000" tIns="0" rIns="72000" bIns="0" rtlCol="0" anchor="ctr">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rPr>
                <a:t>实施空位查询</a:t>
              </a:r>
              <a:endParaRPr kumimoji="0" lang="zh-CN" altLang="en-US" sz="1600" b="1" i="0" u="none" strike="noStrike" kern="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endParaRPr>
            </a:p>
          </p:txBody>
        </p:sp>
        <p:sp>
          <p:nvSpPr>
            <p:cNvPr id="36" name="矩形: 圆角 35"/>
            <p:cNvSpPr/>
            <p:nvPr/>
          </p:nvSpPr>
          <p:spPr>
            <a:xfrm>
              <a:off x="8496" y="6393"/>
              <a:ext cx="2474" cy="548"/>
            </a:xfrm>
            <a:prstGeom prst="roundRect">
              <a:avLst>
                <a:gd name="adj" fmla="val 50000"/>
              </a:avLst>
            </a:prstGeom>
            <a:noFill/>
            <a:ln w="19050" cap="flat" cmpd="sng" algn="ctr">
              <a:solidFill>
                <a:srgbClr val="024282"/>
              </a:solidFill>
              <a:prstDash val="solid"/>
              <a:miter lim="800000"/>
            </a:ln>
            <a:effectLst/>
          </p:spPr>
          <p:txBody>
            <a:bodyPr wrap="square" lIns="72000" tIns="0" rIns="72000" bIns="0" rtlCol="0" anchor="ctr">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rPr>
                <a:t>最优停车导航</a:t>
              </a:r>
              <a:endParaRPr kumimoji="0" lang="zh-CN" altLang="en-US" sz="1600" b="1" i="0" u="none" strike="noStrike" kern="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endParaRPr>
            </a:p>
          </p:txBody>
        </p:sp>
        <p:grpSp>
          <p:nvGrpSpPr>
            <p:cNvPr id="30" name="组合 29"/>
            <p:cNvGrpSpPr/>
            <p:nvPr/>
          </p:nvGrpSpPr>
          <p:grpSpPr>
            <a:xfrm rot="0">
              <a:off x="3091" y="6367"/>
              <a:ext cx="1860" cy="810"/>
              <a:chOff x="10062053" y="1734537"/>
              <a:chExt cx="1696752" cy="514645"/>
            </a:xfrm>
          </p:grpSpPr>
          <p:grpSp>
            <p:nvGrpSpPr>
              <p:cNvPr id="31" name="组合 30"/>
              <p:cNvGrpSpPr/>
              <p:nvPr/>
            </p:nvGrpSpPr>
            <p:grpSpPr>
              <a:xfrm>
                <a:off x="10068105" y="1734537"/>
                <a:ext cx="1690700" cy="514645"/>
                <a:chOff x="10068105" y="1734537"/>
                <a:chExt cx="1690700" cy="514645"/>
              </a:xfrm>
            </p:grpSpPr>
            <p:sp>
              <p:nvSpPr>
                <p:cNvPr id="33" name="平行四边形 32"/>
                <p:cNvSpPr/>
                <p:nvPr/>
              </p:nvSpPr>
              <p:spPr>
                <a:xfrm>
                  <a:off x="10136045" y="1734537"/>
                  <a:ext cx="1622760" cy="461665"/>
                </a:xfrm>
                <a:prstGeom prst="parallelogram">
                  <a:avLst>
                    <a:gd name="adj" fmla="val 0"/>
                  </a:avLst>
                </a:prstGeom>
                <a:noFill/>
                <a:ln w="9525" cap="flat" cmpd="sng" algn="ctr">
                  <a:solidFill>
                    <a:srgbClr val="024282"/>
                  </a:solidFill>
                  <a:prstDash val="solid"/>
                  <a:miter lim="800000"/>
                </a:ln>
                <a:effectLst/>
              </p:spPr>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等线" panose="02010600030101010101" charset="-122"/>
                    <a:ea typeface="阿里巴巴普惠体 R"/>
                    <a:cs typeface="+mn-cs"/>
                  </a:endParaRPr>
                </a:p>
              </p:txBody>
            </p:sp>
            <p:sp>
              <p:nvSpPr>
                <p:cNvPr id="12" name="平行四边形 11"/>
                <p:cNvSpPr/>
                <p:nvPr/>
              </p:nvSpPr>
              <p:spPr>
                <a:xfrm>
                  <a:off x="10068105" y="1787517"/>
                  <a:ext cx="1622760" cy="461665"/>
                </a:xfrm>
                <a:prstGeom prst="parallelogram">
                  <a:avLst>
                    <a:gd name="adj" fmla="val 0"/>
                  </a:avLst>
                </a:prstGeom>
                <a:solidFill>
                  <a:srgbClr val="024282"/>
                </a:solidFill>
                <a:ln w="12700" cap="flat" cmpd="sng" algn="ctr">
                  <a:noFill/>
                  <a:prstDash val="solid"/>
                  <a:miter lim="800000"/>
                </a:ln>
                <a:effectLst/>
              </p:spPr>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等线" panose="02010600030101010101" charset="-122"/>
                    <a:ea typeface="阿里巴巴普惠体 R"/>
                    <a:cs typeface="+mn-cs"/>
                  </a:endParaRPr>
                </a:p>
              </p:txBody>
            </p:sp>
          </p:grpSp>
          <p:sp>
            <p:nvSpPr>
              <p:cNvPr id="32" name="文本框 31"/>
              <p:cNvSpPr txBox="1"/>
              <p:nvPr/>
            </p:nvSpPr>
            <p:spPr>
              <a:xfrm>
                <a:off x="10062053" y="1805090"/>
                <a:ext cx="1576412" cy="423788"/>
              </a:xfrm>
              <a:prstGeom prst="rect">
                <a:avLst/>
              </a:prstGeom>
              <a:noFill/>
            </p:spPr>
            <p:txBody>
              <a:bodyPr wrap="none" rtlCol="0">
                <a:spAutoFit/>
              </a:bodyPr>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H" panose="00020600040101010101" pitchFamily="18" charset="-122"/>
                  </a:rPr>
                  <a:t>核心功能</a:t>
                </a:r>
                <a:endParaRPr kumimoji="0" lang="zh-CN" altLang="en-US" sz="18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H" panose="00020600040101010101" pitchFamily="18" charset="-122"/>
                </a:endParaRPr>
              </a:p>
            </p:txBody>
          </p:sp>
        </p:grpSp>
        <p:sp>
          <p:nvSpPr>
            <p:cNvPr id="16" name="矩形: 圆角 37"/>
            <p:cNvSpPr/>
            <p:nvPr/>
          </p:nvSpPr>
          <p:spPr>
            <a:xfrm>
              <a:off x="5486" y="7336"/>
              <a:ext cx="2474" cy="548"/>
            </a:xfrm>
            <a:prstGeom prst="roundRect">
              <a:avLst>
                <a:gd name="adj" fmla="val 50000"/>
              </a:avLst>
            </a:prstGeom>
            <a:noFill/>
            <a:ln w="19050" cap="flat" cmpd="sng" algn="ctr">
              <a:solidFill>
                <a:srgbClr val="024282"/>
              </a:solidFill>
              <a:prstDash val="solid"/>
              <a:miter lim="800000"/>
            </a:ln>
            <a:effectLst/>
          </p:spPr>
          <p:txBody>
            <a:bodyPr wrap="square" lIns="72000" tIns="0" rIns="72000" bIns="0" rtlCol="0" anchor="ctr">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rPr>
                <a:t>车牌反向寻车</a:t>
              </a:r>
              <a:endParaRPr kumimoji="0" lang="zh-CN" altLang="en-US" sz="1600" b="1" i="0" u="none" strike="noStrike" kern="0" cap="none" spc="0" normalizeH="0" baseline="0" noProof="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endParaRPr>
            </a:p>
          </p:txBody>
        </p:sp>
        <p:sp>
          <p:nvSpPr>
            <p:cNvPr id="17" name="矩形: 圆角 37"/>
            <p:cNvSpPr/>
            <p:nvPr/>
          </p:nvSpPr>
          <p:spPr>
            <a:xfrm>
              <a:off x="8496" y="7336"/>
              <a:ext cx="2474" cy="548"/>
            </a:xfrm>
            <a:prstGeom prst="roundRect">
              <a:avLst>
                <a:gd name="adj" fmla="val 50000"/>
              </a:avLst>
            </a:prstGeom>
            <a:noFill/>
            <a:ln w="19050" cap="flat" cmpd="sng" algn="ctr">
              <a:solidFill>
                <a:srgbClr val="024282"/>
              </a:solidFill>
              <a:prstDash val="solid"/>
              <a:miter lim="800000"/>
            </a:ln>
            <a:effectLst/>
          </p:spPr>
          <p:txBody>
            <a:bodyPr wrap="square" lIns="72000" tIns="0" rIns="72000" bIns="0" rtlCol="0" anchor="ctr">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rPr>
                <a:t>停车区热力图</a:t>
              </a:r>
              <a:endParaRPr kumimoji="0" lang="zh-CN" altLang="en-US" sz="1600" b="1" i="0" u="none" strike="noStrike" kern="0" cap="none" spc="0" normalizeH="0" baseline="0" noProof="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endParaRPr>
            </a:p>
          </p:txBody>
        </p:sp>
      </p:grpSp>
      <p:sp>
        <p:nvSpPr>
          <p:cNvPr id="46" name="圆角矩形 45"/>
          <p:cNvSpPr/>
          <p:nvPr/>
        </p:nvSpPr>
        <p:spPr>
          <a:xfrm>
            <a:off x="1878330" y="2176145"/>
            <a:ext cx="5182870" cy="1143635"/>
          </a:xfrm>
          <a:prstGeom prst="roundRect">
            <a:avLst/>
          </a:prstGeom>
          <a:solidFill>
            <a:schemeClr val="bg1">
              <a:lumMod val="95000"/>
            </a:schemeClr>
          </a:solidFill>
          <a:ln>
            <a:solidFill>
              <a:schemeClr val="bg1">
                <a:lumMod val="50000"/>
              </a:schemeClr>
            </a:solidFill>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grpSp>
        <p:nvGrpSpPr>
          <p:cNvPr id="43" name="组合 42"/>
          <p:cNvGrpSpPr/>
          <p:nvPr/>
        </p:nvGrpSpPr>
        <p:grpSpPr>
          <a:xfrm>
            <a:off x="1917725" y="2239010"/>
            <a:ext cx="5049495" cy="963930"/>
            <a:chOff x="3187" y="8578"/>
            <a:chExt cx="7952" cy="1518"/>
          </a:xfrm>
        </p:grpSpPr>
        <p:sp>
          <p:nvSpPr>
            <p:cNvPr id="21" name="矩形: 圆角 34"/>
            <p:cNvSpPr/>
            <p:nvPr/>
          </p:nvSpPr>
          <p:spPr>
            <a:xfrm>
              <a:off x="5582" y="8590"/>
              <a:ext cx="2474" cy="550"/>
            </a:xfrm>
            <a:prstGeom prst="roundRect">
              <a:avLst>
                <a:gd name="adj" fmla="val 50000"/>
              </a:avLst>
            </a:prstGeom>
            <a:noFill/>
            <a:ln w="19050" cap="flat" cmpd="sng" algn="ctr">
              <a:solidFill>
                <a:srgbClr val="024282"/>
              </a:solidFill>
              <a:prstDash val="solid"/>
              <a:miter lim="800000"/>
            </a:ln>
            <a:effectLst/>
          </p:spPr>
          <p:txBody>
            <a:bodyPr wrap="square" lIns="72000" tIns="0" rIns="72000" bIns="0" rtlCol="0" anchor="ctr">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rPr>
                <a:t>雨雪天气</a:t>
              </a:r>
              <a:endParaRPr kumimoji="0" lang="zh-CN" altLang="en-US" sz="1600" b="1" i="0" u="none" strike="noStrike" kern="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endParaRPr>
            </a:p>
          </p:txBody>
        </p:sp>
        <p:sp>
          <p:nvSpPr>
            <p:cNvPr id="22" name="矩形: 圆角 35"/>
            <p:cNvSpPr/>
            <p:nvPr/>
          </p:nvSpPr>
          <p:spPr>
            <a:xfrm>
              <a:off x="8665" y="8590"/>
              <a:ext cx="2474" cy="550"/>
            </a:xfrm>
            <a:prstGeom prst="roundRect">
              <a:avLst>
                <a:gd name="adj" fmla="val 50000"/>
              </a:avLst>
            </a:prstGeom>
            <a:noFill/>
            <a:ln w="19050" cap="flat" cmpd="sng" algn="ctr">
              <a:solidFill>
                <a:srgbClr val="024282"/>
              </a:solidFill>
              <a:prstDash val="solid"/>
              <a:miter lim="800000"/>
            </a:ln>
            <a:effectLst/>
          </p:spPr>
          <p:txBody>
            <a:bodyPr wrap="square" lIns="72000" tIns="0" rIns="72000" bIns="0" rtlCol="0" anchor="ctr">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rPr>
                <a:t>上下课高峰</a:t>
              </a:r>
              <a:endParaRPr kumimoji="0" lang="zh-CN" altLang="en-US" sz="1600" b="1" i="0" u="none" strike="noStrike" kern="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endParaRPr>
            </a:p>
          </p:txBody>
        </p:sp>
        <p:grpSp>
          <p:nvGrpSpPr>
            <p:cNvPr id="23" name="组合 22"/>
            <p:cNvGrpSpPr/>
            <p:nvPr/>
          </p:nvGrpSpPr>
          <p:grpSpPr>
            <a:xfrm rot="0">
              <a:off x="3187" y="8578"/>
              <a:ext cx="1860" cy="810"/>
              <a:chOff x="10062085" y="1734537"/>
              <a:chExt cx="1696720" cy="514645"/>
            </a:xfrm>
          </p:grpSpPr>
          <p:grpSp>
            <p:nvGrpSpPr>
              <p:cNvPr id="25" name="组合 24"/>
              <p:cNvGrpSpPr/>
              <p:nvPr/>
            </p:nvGrpSpPr>
            <p:grpSpPr>
              <a:xfrm>
                <a:off x="10068105" y="1734537"/>
                <a:ext cx="1690700" cy="514645"/>
                <a:chOff x="10068105" y="1734537"/>
                <a:chExt cx="1690700" cy="514645"/>
              </a:xfrm>
            </p:grpSpPr>
            <p:sp>
              <p:nvSpPr>
                <p:cNvPr id="27" name="平行四边形 26"/>
                <p:cNvSpPr/>
                <p:nvPr/>
              </p:nvSpPr>
              <p:spPr>
                <a:xfrm>
                  <a:off x="10136045" y="1734537"/>
                  <a:ext cx="1622760" cy="461665"/>
                </a:xfrm>
                <a:prstGeom prst="parallelogram">
                  <a:avLst>
                    <a:gd name="adj" fmla="val 0"/>
                  </a:avLst>
                </a:prstGeom>
                <a:noFill/>
                <a:ln w="9525" cap="flat" cmpd="sng" algn="ctr">
                  <a:solidFill>
                    <a:srgbClr val="024282"/>
                  </a:solidFill>
                  <a:prstDash val="solid"/>
                  <a:miter lim="800000"/>
                </a:ln>
                <a:effectLst/>
              </p:spPr>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等线" panose="02010600030101010101" charset="-122"/>
                    <a:ea typeface="阿里巴巴普惠体 R"/>
                    <a:cs typeface="+mn-cs"/>
                  </a:endParaRPr>
                </a:p>
              </p:txBody>
            </p:sp>
            <p:sp>
              <p:nvSpPr>
                <p:cNvPr id="29" name="平行四边形 28"/>
                <p:cNvSpPr/>
                <p:nvPr/>
              </p:nvSpPr>
              <p:spPr>
                <a:xfrm>
                  <a:off x="10068105" y="1787517"/>
                  <a:ext cx="1622760" cy="461665"/>
                </a:xfrm>
                <a:prstGeom prst="parallelogram">
                  <a:avLst>
                    <a:gd name="adj" fmla="val 0"/>
                  </a:avLst>
                </a:prstGeom>
                <a:solidFill>
                  <a:srgbClr val="024282"/>
                </a:solidFill>
                <a:ln w="12700" cap="flat" cmpd="sng" algn="ctr">
                  <a:noFill/>
                  <a:prstDash val="solid"/>
                  <a:miter lim="800000"/>
                </a:ln>
                <a:effectLst/>
              </p:spPr>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等线" panose="02010600030101010101" charset="-122"/>
                    <a:ea typeface="阿里巴巴普惠体 R"/>
                    <a:cs typeface="+mn-cs"/>
                  </a:endParaRPr>
                </a:p>
              </p:txBody>
            </p:sp>
          </p:grpSp>
          <p:sp>
            <p:nvSpPr>
              <p:cNvPr id="40" name="文本框 39"/>
              <p:cNvSpPr txBox="1"/>
              <p:nvPr/>
            </p:nvSpPr>
            <p:spPr>
              <a:xfrm>
                <a:off x="10062085" y="1805090"/>
                <a:ext cx="1576341" cy="423788"/>
              </a:xfrm>
              <a:prstGeom prst="rect">
                <a:avLst/>
              </a:prstGeom>
              <a:noFill/>
            </p:spPr>
            <p:txBody>
              <a:bodyPr wrap="none" rtlCol="0">
                <a:spAutoFit/>
              </a:bodyPr>
              <a:p>
                <a:pPr marL="0" marR="0" lvl="0" indent="0" algn="ctr" defTabSz="914400" rtl="0" eaLnBrk="1" fontAlgn="auto" latinLnBrk="0" hangingPunct="1">
                  <a:lnSpc>
                    <a:spcPct val="120000"/>
                  </a:lnSpc>
                  <a:spcBef>
                    <a:spcPts val="0"/>
                  </a:spcBef>
                  <a:spcAft>
                    <a:spcPts val="0"/>
                  </a:spcAft>
                  <a:buClrTx/>
                  <a:buSzTx/>
                  <a:buFontTx/>
                  <a:buNone/>
                  <a:defRPr/>
                </a:pPr>
                <a:r>
                  <a:rPr kumimoji="0" lang="zh-CN" altLang="en-US" sz="18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H" panose="00020600040101010101" pitchFamily="18" charset="-122"/>
                  </a:rPr>
                  <a:t>主要场景</a:t>
                </a:r>
                <a:endParaRPr kumimoji="0" lang="zh-CN" altLang="en-US" sz="18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阿里巴巴普惠体 H" panose="00020600040101010101" pitchFamily="18" charset="-122"/>
                </a:endParaRPr>
              </a:p>
            </p:txBody>
          </p:sp>
        </p:grpSp>
        <p:sp>
          <p:nvSpPr>
            <p:cNvPr id="41" name="矩形: 圆角 37"/>
            <p:cNvSpPr/>
            <p:nvPr/>
          </p:nvSpPr>
          <p:spPr>
            <a:xfrm>
              <a:off x="5582" y="9548"/>
              <a:ext cx="3752" cy="548"/>
            </a:xfrm>
            <a:prstGeom prst="roundRect">
              <a:avLst>
                <a:gd name="adj" fmla="val 50000"/>
              </a:avLst>
            </a:prstGeom>
            <a:noFill/>
            <a:ln w="19050" cap="flat" cmpd="sng" algn="ctr">
              <a:solidFill>
                <a:srgbClr val="024282"/>
              </a:solidFill>
              <a:prstDash val="solid"/>
              <a:miter lim="800000"/>
            </a:ln>
            <a:effectLst/>
          </p:spPr>
          <p:txBody>
            <a:bodyPr wrap="square" lIns="72000" tIns="0" rIns="72000" bIns="0" rtlCol="0" anchor="ctr">
              <a:sp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rPr>
                <a:t>校园交通限流时段</a:t>
              </a:r>
              <a:endParaRPr kumimoji="0" lang="zh-CN" altLang="en-US" sz="1600" b="1" i="0" u="none" strike="noStrike" kern="0" cap="none" spc="0" normalizeH="0" baseline="0" noProof="0">
                <a:ln>
                  <a:noFill/>
                </a:ln>
                <a:solidFill>
                  <a:srgbClr val="024282"/>
                </a:solidFill>
                <a:effectLst/>
                <a:uLnTx/>
                <a:uFillTx/>
                <a:latin typeface="微软雅黑" panose="020B0503020204020204" pitchFamily="34" charset="-122"/>
                <a:ea typeface="微软雅黑" panose="020B0503020204020204" pitchFamily="34" charset="-122"/>
                <a:cs typeface="阿里巴巴普惠体 M" panose="00020600040101010101" pitchFamily="18" charset="-122"/>
              </a:endParaRPr>
            </a:p>
          </p:txBody>
        </p:sp>
      </p:grpSp>
      <p:pic>
        <p:nvPicPr>
          <p:cNvPr id="60" name="图片 59" descr="7b0a202020202266696c746572223a202230220a7d0a"/>
          <p:cNvPicPr>
            <a:picLocks noChangeAspect="1"/>
          </p:cNvPicPr>
          <p:nvPr/>
        </p:nvPicPr>
        <p:blipFill>
          <a:blip r:embed="rId4"/>
          <a:srcRect l="21716" r="23458"/>
          <a:stretch>
            <a:fillRect/>
          </a:stretch>
        </p:blipFill>
        <p:spPr>
          <a:xfrm>
            <a:off x="6920865" y="0"/>
            <a:ext cx="5618480" cy="6764020"/>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812925" cy="6858000"/>
          </a:xfrm>
          <a:prstGeom prst="rect">
            <a:avLst/>
          </a:prstGeom>
          <a:solidFill>
            <a:srgbClr val="004F8A"/>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strike="noStrike" noProof="1"/>
          </a:p>
        </p:txBody>
      </p:sp>
      <p:sp>
        <p:nvSpPr>
          <p:cNvPr id="67588" name="文本框 9"/>
          <p:cNvSpPr txBox="1"/>
          <p:nvPr/>
        </p:nvSpPr>
        <p:spPr>
          <a:xfrm>
            <a:off x="358775" y="855663"/>
            <a:ext cx="1096963" cy="644525"/>
          </a:xfrm>
          <a:prstGeom prst="rect">
            <a:avLst/>
          </a:prstGeom>
          <a:noFill/>
          <a:ln w="9525">
            <a:noFill/>
          </a:ln>
        </p:spPr>
        <p:txBody>
          <a:bodyPr wrap="none" anchor="t">
            <a:spAutoFit/>
          </a:bodyPr>
          <a:lstStyle/>
          <a:p>
            <a:r>
              <a:rPr lang="zh-CN" altLang="en-US" sz="3600" b="1" dirty="0">
                <a:solidFill>
                  <a:srgbClr val="D9D9D9"/>
                </a:solidFill>
                <a:latin typeface="微软雅黑" panose="020B0503020204020204" pitchFamily="34" charset="-122"/>
                <a:ea typeface="微软雅黑" panose="020B0503020204020204" pitchFamily="34" charset="-122"/>
              </a:rPr>
              <a:t>目录</a:t>
            </a:r>
            <a:endParaRPr lang="zh-CN" altLang="en-US" sz="3600" b="1" dirty="0">
              <a:solidFill>
                <a:srgbClr val="D9D9D9"/>
              </a:solidFill>
              <a:latin typeface="微软雅黑" panose="020B0503020204020204" pitchFamily="34" charset="-122"/>
              <a:ea typeface="微软雅黑" panose="020B0503020204020204" pitchFamily="34" charset="-122"/>
            </a:endParaRPr>
          </a:p>
        </p:txBody>
      </p:sp>
      <p:grpSp>
        <p:nvGrpSpPr>
          <p:cNvPr id="67589" name="组合 10"/>
          <p:cNvGrpSpPr/>
          <p:nvPr/>
        </p:nvGrpSpPr>
        <p:grpSpPr>
          <a:xfrm>
            <a:off x="0" y="835025"/>
            <a:ext cx="1814513" cy="779463"/>
            <a:chOff x="0" y="835437"/>
            <a:chExt cx="1814855" cy="779276"/>
          </a:xfrm>
        </p:grpSpPr>
        <p:cxnSp>
          <p:nvCxnSpPr>
            <p:cNvPr id="9" name="直接连接符 8"/>
            <p:cNvCxnSpPr/>
            <p:nvPr/>
          </p:nvCxnSpPr>
          <p:spPr>
            <a:xfrm>
              <a:off x="1540" y="835437"/>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1614713"/>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 name="文本框 32"/>
          <p:cNvSpPr txBox="1"/>
          <p:nvPr/>
        </p:nvSpPr>
        <p:spPr>
          <a:xfrm>
            <a:off x="2063750" y="93663"/>
            <a:ext cx="2565400" cy="829945"/>
          </a:xfrm>
          <a:prstGeom prst="rect">
            <a:avLst/>
          </a:prstGeom>
          <a:noFill/>
          <a:ln w="9525">
            <a:noFill/>
          </a:ln>
        </p:spPr>
        <p:txBody>
          <a:bodyPr wrap="none" anchor="t">
            <a:spAutoFit/>
          </a:bodyPr>
          <a:lstStyle/>
          <a:p>
            <a:r>
              <a:rPr lang="en-US" altLang="zh-CN" sz="2400" b="1" dirty="0">
                <a:latin typeface="微软雅黑" panose="020B0503020204020204" pitchFamily="34" charset="-122"/>
                <a:ea typeface="微软雅黑" panose="020B0503020204020204" pitchFamily="34" charset="-122"/>
              </a:rPr>
              <a:t>2.1 </a:t>
            </a:r>
            <a:r>
              <a:rPr lang="zh-CN" altLang="en-US" sz="2400" b="1" dirty="0">
                <a:latin typeface="微软雅黑" panose="020B0503020204020204" pitchFamily="34" charset="-122"/>
                <a:ea typeface="微软雅黑" panose="020B0503020204020204" pitchFamily="34" charset="-122"/>
              </a:rPr>
              <a:t>数据收集</a:t>
            </a:r>
            <a:r>
              <a:rPr lang="zh-CN" altLang="en-US" sz="2400" b="1" dirty="0">
                <a:latin typeface="微软雅黑" panose="020B0503020204020204" pitchFamily="34" charset="-122"/>
                <a:ea typeface="微软雅黑" panose="020B0503020204020204" pitchFamily="34" charset="-122"/>
              </a:rPr>
              <a:t>计划</a:t>
            </a:r>
            <a:endParaRPr lang="zh-CN" altLang="en-US" sz="2400" b="1" dirty="0">
              <a:latin typeface="微软雅黑" panose="020B0503020204020204" pitchFamily="34" charset="-122"/>
              <a:ea typeface="微软雅黑" panose="020B0503020204020204" pitchFamily="34" charset="-122"/>
            </a:endParaRPr>
          </a:p>
          <a:p>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2063750" y="584200"/>
            <a:ext cx="3451586" cy="0"/>
          </a:xfrm>
          <a:prstGeom prst="line">
            <a:avLst/>
          </a:prstGeom>
          <a:ln w="57150">
            <a:solidFill>
              <a:srgbClr val="394659"/>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custDataLst>
              <p:tags r:id="rId1"/>
            </p:custDataLst>
          </p:nvPr>
        </p:nvSpPr>
        <p:spPr>
          <a:xfrm>
            <a:off x="39688" y="1843088"/>
            <a:ext cx="1773237" cy="3784600"/>
          </a:xfrm>
          <a:prstGeom prst="rect">
            <a:avLst/>
          </a:prstGeom>
          <a:noFill/>
          <a:ln w="9525">
            <a:noFill/>
          </a:ln>
        </p:spPr>
        <p:txBody>
          <a:bodyPr wrap="square" anchor="t">
            <a:spAutoFit/>
          </a:bodyPr>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设计理念</a:t>
            </a:r>
            <a:endParaRPr lang="zh-CN" altLang="en-US" sz="1200" b="1" dirty="0">
              <a:solidFill>
                <a:srgbClr val="D9D9D9"/>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2400" b="1" i="1" u="sng" dirty="0">
                <a:solidFill>
                  <a:schemeClr val="bg1"/>
                </a:solidFill>
                <a:latin typeface="微软雅黑" panose="020B0503020204020204" pitchFamily="34" charset="-122"/>
                <a:ea typeface="微软雅黑" panose="020B0503020204020204" pitchFamily="34" charset="-122"/>
              </a:rPr>
              <a:t>数据处理</a:t>
            </a:r>
            <a:r>
              <a:rPr lang="zh-CN" altLang="en-US" sz="2400" b="1" i="1" u="sng" dirty="0">
                <a:solidFill>
                  <a:schemeClr val="bg1"/>
                </a:solidFill>
                <a:latin typeface="微软雅黑" panose="020B0503020204020204" pitchFamily="34" charset="-122"/>
                <a:ea typeface="微软雅黑" panose="020B0503020204020204" pitchFamily="34" charset="-122"/>
              </a:rPr>
              <a:t>计划</a:t>
            </a:r>
            <a:endParaRPr lang="zh-CN" altLang="en-US" sz="2400" b="1" i="1" u="sng" dirty="0">
              <a:solidFill>
                <a:schemeClr val="bg1"/>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预取结果</a:t>
            </a:r>
            <a:endParaRPr lang="zh-CN" altLang="en-US" sz="1200" b="1" dirty="0">
              <a:solidFill>
                <a:srgbClr val="D9D9D9"/>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时间与分工安排</a:t>
            </a:r>
            <a:endParaRPr lang="en-US" altLang="zh-CN" sz="1200" b="1" dirty="0">
              <a:solidFill>
                <a:srgbClr val="D9D9D9"/>
              </a:solidFill>
              <a:latin typeface="微软雅黑" panose="020B0503020204020204" pitchFamily="34" charset="-122"/>
              <a:ea typeface="微软雅黑" panose="020B0503020204020204" pitchFamily="34" charset="-122"/>
            </a:endParaRPr>
          </a:p>
          <a:p>
            <a:pPr>
              <a:lnSpc>
                <a:spcPct val="250000"/>
              </a:lnSpc>
            </a:pPr>
            <a:endParaRPr lang="zh-CN" altLang="en-US" sz="1200" b="1" dirty="0">
              <a:solidFill>
                <a:srgbClr val="D9D9D9"/>
              </a:solidFill>
              <a:latin typeface="微软雅黑" panose="020B0503020204020204" pitchFamily="34" charset="-122"/>
              <a:ea typeface="微软雅黑" panose="020B0503020204020204" pitchFamily="34" charset="-122"/>
            </a:endParaRPr>
          </a:p>
        </p:txBody>
      </p:sp>
      <p:graphicFrame>
        <p:nvGraphicFramePr>
          <p:cNvPr id="2" name="表格 1"/>
          <p:cNvGraphicFramePr/>
          <p:nvPr/>
        </p:nvGraphicFramePr>
        <p:xfrm>
          <a:off x="2016760" y="855980"/>
          <a:ext cx="10121900" cy="2667000"/>
        </p:xfrm>
        <a:graphic>
          <a:graphicData uri="http://schemas.openxmlformats.org/drawingml/2006/table">
            <a:tbl>
              <a:tblPr firstRow="1">
                <a:tableStyleId>{2D5ABB26-0587-4C30-8999-92F81FD0307C}</a:tableStyleId>
              </a:tblPr>
              <a:tblGrid>
                <a:gridCol w="2530475"/>
                <a:gridCol w="2530475"/>
                <a:gridCol w="2530475"/>
                <a:gridCol w="2530475"/>
              </a:tblGrid>
              <a:tr h="533400">
                <a:tc>
                  <a:txBody>
                    <a:bodyPr/>
                    <a:p>
                      <a:pPr algn="ctr"/>
                      <a:r>
                        <a:rPr lang="zh-CN" altLang="en-US" sz="1800"/>
                        <a:t>数据类型</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来源</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传输方式</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主要用途</a:t>
                      </a:r>
                      <a:endParaRPr lang="zh-CN" altLang="en-US" sz="1800"/>
                    </a:p>
                  </a:txBody>
                  <a:tcPr marL="0" marR="0" marT="0" marB="0" anchor="ctr" anchorCtr="0">
                    <a:lnT w="12700">
                      <a:solidFill>
                        <a:schemeClr val="tx1"/>
                      </a:solidFill>
                      <a:prstDash val="solid"/>
                    </a:lnT>
                    <a:lnB w="12700">
                      <a:solidFill>
                        <a:schemeClr val="tx1"/>
                      </a:solidFill>
                      <a:prstDash val="solid"/>
                    </a:lnB>
                  </a:tcPr>
                </a:tc>
              </a:tr>
              <a:tr h="533400">
                <a:tc>
                  <a:txBody>
                    <a:bodyPr/>
                    <a:p>
                      <a:pPr algn="ctr"/>
                      <a:r>
                        <a:rPr lang="zh-CN" altLang="en-US" sz="1800"/>
                        <a:t>实时空位数据</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车牌识别相机、车位传感器</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en-US" altLang="zh-CN" sz="1800"/>
                        <a:t>API</a:t>
                      </a:r>
                      <a:r>
                        <a:rPr lang="zh-CN" altLang="en-US" sz="1800"/>
                        <a:t>接口，秒</a:t>
                      </a:r>
                      <a:r>
                        <a:rPr lang="en-US" altLang="zh-CN" sz="1800"/>
                        <a:t>/</a:t>
                      </a:r>
                      <a:r>
                        <a:rPr lang="zh-CN" altLang="en-US" sz="1800"/>
                        <a:t>分钟级上传</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空位监测与推荐</a:t>
                      </a:r>
                      <a:endParaRPr lang="zh-CN" altLang="en-US" sz="1800"/>
                    </a:p>
                  </a:txBody>
                  <a:tcPr marL="0" marR="0" marT="0" marB="0" anchor="ctr" anchorCtr="0">
                    <a:lnT w="12700">
                      <a:solidFill>
                        <a:schemeClr val="tx1"/>
                      </a:solidFill>
                      <a:prstDash val="solid"/>
                    </a:lnT>
                    <a:lnB w="12700">
                      <a:solidFill>
                        <a:schemeClr val="tx1"/>
                      </a:solidFill>
                      <a:prstDash val="solid"/>
                    </a:lnB>
                  </a:tcPr>
                </a:tc>
              </a:tr>
              <a:tr h="533400">
                <a:tc>
                  <a:txBody>
                    <a:bodyPr/>
                    <a:p>
                      <a:pPr algn="ctr"/>
                      <a:r>
                        <a:rPr lang="zh-CN" altLang="en-US" sz="1800"/>
                        <a:t>车主位置数据</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手机</a:t>
                      </a:r>
                      <a:r>
                        <a:rPr lang="en-US" altLang="zh-CN" sz="1800"/>
                        <a:t>APP</a:t>
                      </a:r>
                      <a:r>
                        <a:rPr lang="zh-CN" altLang="en-US" sz="1800"/>
                        <a:t>授权</a:t>
                      </a:r>
                      <a:r>
                        <a:rPr lang="en-US" altLang="zh-CN" sz="1800"/>
                        <a:t>GPS</a:t>
                      </a:r>
                      <a:endParaRPr lang="en-US" altLang="zh-CN"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实时上传至云端</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最优停车场推荐</a:t>
                      </a:r>
                      <a:endParaRPr lang="zh-CN" altLang="en-US" sz="1800"/>
                    </a:p>
                  </a:txBody>
                  <a:tcPr marL="0" marR="0" marT="0" marB="0" anchor="ctr" anchorCtr="0">
                    <a:lnT w="12700">
                      <a:solidFill>
                        <a:schemeClr val="tx1"/>
                      </a:solidFill>
                      <a:prstDash val="solid"/>
                    </a:lnT>
                    <a:lnB w="12700">
                      <a:solidFill>
                        <a:schemeClr val="tx1"/>
                      </a:solidFill>
                      <a:prstDash val="solid"/>
                    </a:lnB>
                  </a:tcPr>
                </a:tc>
              </a:tr>
              <a:tr h="533400">
                <a:tc>
                  <a:txBody>
                    <a:bodyPr/>
                    <a:p>
                      <a:pPr algn="ctr"/>
                      <a:r>
                        <a:rPr lang="zh-CN" altLang="en-US" sz="1800"/>
                        <a:t>停车场静态数据</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管理部门与人工勘测</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一次性录入数据库</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地图与导航基础</a:t>
                      </a:r>
                      <a:endParaRPr lang="zh-CN" altLang="en-US" sz="1800"/>
                    </a:p>
                  </a:txBody>
                  <a:tcPr marL="0" marR="0" marT="0" marB="0" anchor="ctr" anchorCtr="0">
                    <a:lnT w="12700">
                      <a:solidFill>
                        <a:schemeClr val="tx1"/>
                      </a:solidFill>
                      <a:prstDash val="solid"/>
                    </a:lnT>
                    <a:lnB w="12700">
                      <a:solidFill>
                        <a:schemeClr val="tx1"/>
                      </a:solidFill>
                      <a:prstDash val="solid"/>
                    </a:lnB>
                  </a:tcPr>
                </a:tc>
              </a:tr>
              <a:tr h="533400">
                <a:tc>
                  <a:txBody>
                    <a:bodyPr/>
                    <a:p>
                      <a:pPr algn="ctr"/>
                      <a:r>
                        <a:rPr lang="zh-CN" altLang="en-US" sz="1800"/>
                        <a:t>地面露天车场数据</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传感器与人工采集结合</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实时同步</a:t>
                      </a:r>
                      <a:endParaRPr lang="zh-CN" altLang="en-US" sz="1800"/>
                    </a:p>
                  </a:txBody>
                  <a:tcPr marL="0" marR="0" marT="0" marB="0" anchor="ctr" anchorCtr="0">
                    <a:lnT w="12700">
                      <a:solidFill>
                        <a:schemeClr val="tx1"/>
                      </a:solidFill>
                      <a:prstDash val="solid"/>
                    </a:lnT>
                    <a:lnB w="12700">
                      <a:solidFill>
                        <a:schemeClr val="tx1"/>
                      </a:solidFill>
                      <a:prstDash val="solid"/>
                    </a:lnB>
                  </a:tcPr>
                </a:tc>
                <a:tc>
                  <a:txBody>
                    <a:bodyPr/>
                    <a:p>
                      <a:pPr algn="ctr"/>
                      <a:r>
                        <a:rPr lang="zh-CN" altLang="en-US" sz="1800"/>
                        <a:t>户外停车可视化</a:t>
                      </a:r>
                      <a:endParaRPr lang="zh-CN" altLang="en-US" sz="1800"/>
                    </a:p>
                  </a:txBody>
                  <a:tcPr marL="0" marR="0" marT="0" marB="0" anchor="ctr" anchorCtr="0">
                    <a:lnT w="12700">
                      <a:solidFill>
                        <a:schemeClr val="tx1"/>
                      </a:solidFill>
                      <a:prstDash val="solid"/>
                    </a:lnT>
                    <a:lnB w="12700">
                      <a:solidFill>
                        <a:schemeClr val="tx1"/>
                      </a:solidFill>
                      <a:prstDash val="solid"/>
                    </a:lnB>
                  </a:tcPr>
                </a:tc>
              </a:tr>
            </a:tbl>
          </a:graphicData>
        </a:graphic>
      </p:graphicFrame>
      <p:pic>
        <p:nvPicPr>
          <p:cNvPr id="28" name="图片 27"/>
          <p:cNvPicPr>
            <a:picLocks noChangeAspect="1"/>
          </p:cNvPicPr>
          <p:nvPr>
            <p:custDataLst>
              <p:tags r:id="rId2"/>
            </p:custDataLst>
          </p:nvPr>
        </p:nvPicPr>
        <p:blipFill>
          <a:blip r:embed="rId3"/>
          <a:stretch>
            <a:fillRect/>
          </a:stretch>
        </p:blipFill>
        <p:spPr>
          <a:xfrm>
            <a:off x="8989695" y="3982085"/>
            <a:ext cx="3202305" cy="2419985"/>
          </a:xfrm>
          <a:prstGeom prst="rect">
            <a:avLst/>
          </a:prstGeom>
        </p:spPr>
      </p:pic>
      <p:pic>
        <p:nvPicPr>
          <p:cNvPr id="3" name="图片 2"/>
          <p:cNvPicPr>
            <a:picLocks noChangeAspect="1"/>
          </p:cNvPicPr>
          <p:nvPr/>
        </p:nvPicPr>
        <p:blipFill>
          <a:blip r:embed="rId4"/>
          <a:srcRect t="6526"/>
          <a:stretch>
            <a:fillRect/>
          </a:stretch>
        </p:blipFill>
        <p:spPr>
          <a:xfrm>
            <a:off x="1854200" y="3987800"/>
            <a:ext cx="3202940" cy="2419985"/>
          </a:xfrm>
          <a:prstGeom prst="rect">
            <a:avLst/>
          </a:prstGeom>
        </p:spPr>
      </p:pic>
      <p:pic>
        <p:nvPicPr>
          <p:cNvPr id="4" name="图片 3"/>
          <p:cNvPicPr>
            <a:picLocks noChangeAspect="1"/>
          </p:cNvPicPr>
          <p:nvPr/>
        </p:nvPicPr>
        <p:blipFill>
          <a:blip r:embed="rId5"/>
          <a:srcRect t="34683" b="8452"/>
          <a:stretch>
            <a:fillRect/>
          </a:stretch>
        </p:blipFill>
        <p:spPr>
          <a:xfrm>
            <a:off x="5422265" y="3987800"/>
            <a:ext cx="3202305" cy="2419985"/>
          </a:xfrm>
          <a:prstGeom prst="rect">
            <a:avLst/>
          </a:prstGeom>
        </p:spPr>
      </p:pic>
    </p:spTree>
  </p:cSld>
  <p:clrMapOvr>
    <a:masterClrMapping/>
  </p:clrMapOvr>
  <p:transition spd="med" advTm="1000"/>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812925" cy="6858000"/>
          </a:xfrm>
          <a:prstGeom prst="rect">
            <a:avLst/>
          </a:prstGeom>
          <a:solidFill>
            <a:srgbClr val="004F8A"/>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strike="noStrike" noProof="1"/>
          </a:p>
        </p:txBody>
      </p:sp>
      <p:sp>
        <p:nvSpPr>
          <p:cNvPr id="67588" name="文本框 9"/>
          <p:cNvSpPr txBox="1"/>
          <p:nvPr/>
        </p:nvSpPr>
        <p:spPr>
          <a:xfrm>
            <a:off x="358775" y="855663"/>
            <a:ext cx="1096963" cy="644525"/>
          </a:xfrm>
          <a:prstGeom prst="rect">
            <a:avLst/>
          </a:prstGeom>
          <a:noFill/>
          <a:ln w="9525">
            <a:noFill/>
          </a:ln>
        </p:spPr>
        <p:txBody>
          <a:bodyPr wrap="none" anchor="t">
            <a:spAutoFit/>
          </a:bodyPr>
          <a:lstStyle/>
          <a:p>
            <a:r>
              <a:rPr lang="zh-CN" altLang="en-US" sz="3600" b="1" dirty="0">
                <a:solidFill>
                  <a:srgbClr val="D9D9D9"/>
                </a:solidFill>
                <a:latin typeface="微软雅黑" panose="020B0503020204020204" pitchFamily="34" charset="-122"/>
                <a:ea typeface="微软雅黑" panose="020B0503020204020204" pitchFamily="34" charset="-122"/>
              </a:rPr>
              <a:t>目录</a:t>
            </a:r>
            <a:endParaRPr lang="zh-CN" altLang="en-US" sz="3600" b="1" dirty="0">
              <a:solidFill>
                <a:srgbClr val="D9D9D9"/>
              </a:solidFill>
              <a:latin typeface="微软雅黑" panose="020B0503020204020204" pitchFamily="34" charset="-122"/>
              <a:ea typeface="微软雅黑" panose="020B0503020204020204" pitchFamily="34" charset="-122"/>
            </a:endParaRPr>
          </a:p>
        </p:txBody>
      </p:sp>
      <p:grpSp>
        <p:nvGrpSpPr>
          <p:cNvPr id="67589" name="组合 10"/>
          <p:cNvGrpSpPr/>
          <p:nvPr/>
        </p:nvGrpSpPr>
        <p:grpSpPr>
          <a:xfrm>
            <a:off x="0" y="835025"/>
            <a:ext cx="1814513" cy="779463"/>
            <a:chOff x="0" y="835437"/>
            <a:chExt cx="1814855" cy="779276"/>
          </a:xfrm>
        </p:grpSpPr>
        <p:cxnSp>
          <p:nvCxnSpPr>
            <p:cNvPr id="9" name="直接连接符 8"/>
            <p:cNvCxnSpPr/>
            <p:nvPr/>
          </p:nvCxnSpPr>
          <p:spPr>
            <a:xfrm>
              <a:off x="1540" y="835437"/>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1614713"/>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 name="文本框 32"/>
          <p:cNvSpPr txBox="1"/>
          <p:nvPr/>
        </p:nvSpPr>
        <p:spPr>
          <a:xfrm>
            <a:off x="2063750" y="93663"/>
            <a:ext cx="2656205" cy="829945"/>
          </a:xfrm>
          <a:prstGeom prst="rect">
            <a:avLst/>
          </a:prstGeom>
          <a:noFill/>
          <a:ln w="9525">
            <a:noFill/>
          </a:ln>
        </p:spPr>
        <p:txBody>
          <a:bodyPr wrap="none" anchor="t">
            <a:spAutoFit/>
          </a:bodyPr>
          <a:lstStyle/>
          <a:p>
            <a:r>
              <a:rPr lang="en-US" altLang="zh-CN" sz="2400" b="1" dirty="0">
                <a:latin typeface="微软雅黑" panose="020B0503020204020204" pitchFamily="34" charset="-122"/>
                <a:ea typeface="微软雅黑" panose="020B0503020204020204" pitchFamily="34" charset="-122"/>
              </a:rPr>
              <a:t>2 .2 </a:t>
            </a:r>
            <a:r>
              <a:rPr lang="zh-CN" altLang="en-US" sz="2400" b="1" dirty="0">
                <a:latin typeface="微软雅黑" panose="020B0503020204020204" pitchFamily="34" charset="-122"/>
                <a:ea typeface="微软雅黑" panose="020B0503020204020204" pitchFamily="34" charset="-122"/>
              </a:rPr>
              <a:t>数据</a:t>
            </a:r>
            <a:r>
              <a:rPr lang="zh-CN" altLang="en-US" sz="2400" b="1" dirty="0">
                <a:latin typeface="微软雅黑" panose="020B0503020204020204" pitchFamily="34" charset="-122"/>
                <a:ea typeface="微软雅黑" panose="020B0503020204020204" pitchFamily="34" charset="-122"/>
              </a:rPr>
              <a:t>分析计划</a:t>
            </a:r>
            <a:endParaRPr lang="zh-CN" altLang="en-US" sz="2400" b="1" dirty="0">
              <a:latin typeface="微软雅黑" panose="020B0503020204020204" pitchFamily="34" charset="-122"/>
              <a:ea typeface="微软雅黑" panose="020B0503020204020204" pitchFamily="34" charset="-122"/>
            </a:endParaRPr>
          </a:p>
          <a:p>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2063750" y="584200"/>
            <a:ext cx="3451586" cy="0"/>
          </a:xfrm>
          <a:prstGeom prst="line">
            <a:avLst/>
          </a:prstGeom>
          <a:ln w="57150">
            <a:solidFill>
              <a:srgbClr val="394659"/>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custDataLst>
              <p:tags r:id="rId1"/>
            </p:custDataLst>
          </p:nvPr>
        </p:nvSpPr>
        <p:spPr>
          <a:xfrm>
            <a:off x="39688" y="1843088"/>
            <a:ext cx="1773237" cy="3784600"/>
          </a:xfrm>
          <a:prstGeom prst="rect">
            <a:avLst/>
          </a:prstGeom>
          <a:noFill/>
          <a:ln w="9525">
            <a:noFill/>
          </a:ln>
        </p:spPr>
        <p:txBody>
          <a:bodyPr wrap="square" anchor="t">
            <a:spAutoFit/>
          </a:bodyPr>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设计理念</a:t>
            </a:r>
            <a:endParaRPr lang="zh-CN" altLang="en-US" sz="1200" b="1" dirty="0">
              <a:solidFill>
                <a:srgbClr val="D9D9D9"/>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2400" b="1" i="1" u="sng" dirty="0">
                <a:solidFill>
                  <a:schemeClr val="bg1"/>
                </a:solidFill>
                <a:latin typeface="微软雅黑" panose="020B0503020204020204" pitchFamily="34" charset="-122"/>
                <a:ea typeface="微软雅黑" panose="020B0503020204020204" pitchFamily="34" charset="-122"/>
              </a:rPr>
              <a:t>数据处理</a:t>
            </a:r>
            <a:r>
              <a:rPr lang="zh-CN" altLang="en-US" sz="2400" b="1" i="1" u="sng" dirty="0">
                <a:solidFill>
                  <a:schemeClr val="bg1"/>
                </a:solidFill>
                <a:latin typeface="微软雅黑" panose="020B0503020204020204" pitchFamily="34" charset="-122"/>
                <a:ea typeface="微软雅黑" panose="020B0503020204020204" pitchFamily="34" charset="-122"/>
              </a:rPr>
              <a:t>计划</a:t>
            </a:r>
            <a:endParaRPr lang="zh-CN" altLang="en-US" sz="2400" b="1" i="1" u="sng" dirty="0">
              <a:solidFill>
                <a:schemeClr val="bg1"/>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预取结果</a:t>
            </a:r>
            <a:endParaRPr lang="zh-CN" altLang="en-US" sz="1200" b="1" dirty="0">
              <a:solidFill>
                <a:srgbClr val="D9D9D9"/>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时间与</a:t>
            </a:r>
            <a:r>
              <a:rPr lang="zh-CN" altLang="en-US" sz="1200" b="1" dirty="0">
                <a:solidFill>
                  <a:srgbClr val="D9D9D9"/>
                </a:solidFill>
                <a:latin typeface="微软雅黑" panose="020B0503020204020204" pitchFamily="34" charset="-122"/>
                <a:ea typeface="微软雅黑" panose="020B0503020204020204" pitchFamily="34" charset="-122"/>
              </a:rPr>
              <a:t>分工安排</a:t>
            </a:r>
            <a:endParaRPr lang="en-US" altLang="zh-CN" sz="1200" b="1" dirty="0">
              <a:solidFill>
                <a:srgbClr val="D9D9D9"/>
              </a:solidFill>
              <a:latin typeface="微软雅黑" panose="020B0503020204020204" pitchFamily="34" charset="-122"/>
              <a:ea typeface="微软雅黑" panose="020B0503020204020204" pitchFamily="34" charset="-122"/>
            </a:endParaRPr>
          </a:p>
          <a:p>
            <a:pPr>
              <a:lnSpc>
                <a:spcPct val="250000"/>
              </a:lnSpc>
            </a:pPr>
            <a:endParaRPr lang="zh-CN" altLang="en-US" sz="1200" b="1" dirty="0">
              <a:solidFill>
                <a:srgbClr val="D9D9D9"/>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2044700" y="673100"/>
            <a:ext cx="10215880" cy="460375"/>
          </a:xfrm>
          <a:prstGeom prst="rect">
            <a:avLst/>
          </a:prstGeom>
          <a:noFill/>
        </p:spPr>
        <p:txBody>
          <a:bodyPr wrap="square" rtlCol="0">
            <a:spAutoFit/>
          </a:bodyPr>
          <a:p>
            <a:r>
              <a:rPr lang="zh-CN" alt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功能一：引导至最近空车位</a:t>
            </a:r>
            <a:r>
              <a:rPr lang="en-US" altLang="zh-CN"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多因子加权排序推荐模型</a:t>
            </a:r>
            <a:endParaRPr lang="zh-CN" alt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文本占位符 26"/>
          <p:cNvSpPr txBox="1"/>
          <p:nvPr>
            <p:custDataLst>
              <p:tags r:id="rId2"/>
            </p:custDataLst>
          </p:nvPr>
        </p:nvSpPr>
        <p:spPr>
          <a:xfrm>
            <a:off x="2136775" y="1754505"/>
            <a:ext cx="1804035" cy="364490"/>
          </a:xfrm>
          <a:prstGeom prst="rect">
            <a:avLst/>
          </a:prstGeom>
        </p:spPr>
        <p:txBody>
          <a:bodyPr vert="horz" lIns="91440" tIns="45720" rIns="91440" bIns="45720" rtlCol="0"/>
          <a:lstStyle>
            <a:lvl1pPr marL="0" indent="0" algn="l" defTabSz="914400" rtl="0" eaLnBrk="1" latinLnBrk="0" hangingPunct="1">
              <a:lnSpc>
                <a:spcPct val="90000"/>
              </a:lnSpc>
              <a:spcBef>
                <a:spcPts val="1000"/>
              </a:spcBef>
              <a:buFont typeface="Arial" panose="020B0604020202020204" pitchFamily="34" charset="0"/>
              <a:buNone/>
              <a:defRPr sz="2000" b="1" kern="1200">
                <a:solidFill>
                  <a:srgbClr val="024282"/>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2400" b="1" i="0" u="none" strike="noStrike" kern="1200" cap="none" spc="0" normalizeH="0" baseline="0" noProof="0">
                <a:ln>
                  <a:noFill/>
                </a:ln>
                <a:solidFill>
                  <a:srgbClr val="004F8A"/>
                </a:solidFill>
                <a:effectLst/>
                <a:uLnTx/>
                <a:uFillTx/>
                <a:latin typeface="微软雅黑" panose="020B0503020204020204" pitchFamily="34" charset="-122"/>
                <a:ea typeface="微软雅黑" panose="020B0503020204020204" pitchFamily="34" charset="-122"/>
                <a:cs typeface="+mn-cs"/>
              </a:rPr>
              <a:t>数据准备</a:t>
            </a:r>
            <a:endParaRPr kumimoji="0" lang="zh-CN" altLang="en-US" sz="2400" b="1" i="0" u="none" strike="noStrike" kern="1200" cap="none" spc="0" normalizeH="0" baseline="0" noProof="0">
              <a:ln>
                <a:noFill/>
              </a:ln>
              <a:solidFill>
                <a:srgbClr val="004F8A"/>
              </a:solidFill>
              <a:effectLst/>
              <a:uLnTx/>
              <a:uFillTx/>
              <a:latin typeface="微软雅黑" panose="020B0503020204020204" pitchFamily="34" charset="-122"/>
              <a:ea typeface="微软雅黑" panose="020B0503020204020204" pitchFamily="34" charset="-122"/>
              <a:cs typeface="+mn-cs"/>
            </a:endParaRPr>
          </a:p>
        </p:txBody>
      </p:sp>
      <p:sp>
        <p:nvSpPr>
          <p:cNvPr id="14" name="文本占位符 27"/>
          <p:cNvSpPr txBox="1"/>
          <p:nvPr>
            <p:custDataLst>
              <p:tags r:id="rId3"/>
            </p:custDataLst>
          </p:nvPr>
        </p:nvSpPr>
        <p:spPr>
          <a:xfrm>
            <a:off x="3846830" y="1133475"/>
            <a:ext cx="8344535" cy="1694180"/>
          </a:xfrm>
          <a:prstGeom prst="rect">
            <a:avLst/>
          </a:prstGeom>
        </p:spPr>
        <p:txBody>
          <a:bodyPr vert="horz" lIns="91440" tIns="45720" rIns="91440" bIns="45720" rtlCol="0"/>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defRPr sz="1600" b="0" kern="1200">
                <a:solidFill>
                  <a:srgbClr val="024282"/>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algn="l" defTabSz="914400" rtl="0">
              <a:lnSpc>
                <a:spcPct val="150000"/>
              </a:lnSpc>
              <a:spcBef>
                <a:spcPts val="1000"/>
              </a:spcBef>
              <a:spcAft>
                <a:spcPts val="0"/>
              </a:spcAft>
              <a:buClrTx/>
              <a:buSzTx/>
              <a:buFont typeface="Arial" panose="020B0604020202020204" pitchFamily="34" charset="0"/>
              <a:buNone/>
              <a:defRPr/>
            </a:pP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数据关联：</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将实时空位数据</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与停车场静态数据通过</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id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关联，得到每个停车场的完整信息（位置、名称、类型、实时空位数）。</a:t>
            </a:r>
            <a:endPar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endParaRPr>
          </a:p>
          <a:p>
            <a:pPr marR="0" lvl="0" algn="l" defTabSz="914400" rtl="0">
              <a:lnSpc>
                <a:spcPct val="150000"/>
              </a:lnSpc>
              <a:spcBef>
                <a:spcPts val="400"/>
              </a:spcBef>
              <a:spcAft>
                <a:spcPts val="0"/>
              </a:spcAft>
              <a:buClrTx/>
              <a:buSzTx/>
              <a:buFont typeface="Arial" panose="020B0604020202020204" pitchFamily="34" charset="0"/>
              <a:buNone/>
              <a:defRPr/>
            </a:pP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数据清洗：</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检查并处理实时空位数据中的异常值（如空位数突然变为负数或远超总车位数）</a:t>
            </a:r>
            <a:endPar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endParaRPr>
          </a:p>
        </p:txBody>
      </p:sp>
      <p:sp>
        <p:nvSpPr>
          <p:cNvPr id="29" name="文本占位符 30"/>
          <p:cNvSpPr txBox="1"/>
          <p:nvPr>
            <p:custDataLst>
              <p:tags r:id="rId4"/>
            </p:custDataLst>
          </p:nvPr>
        </p:nvSpPr>
        <p:spPr>
          <a:xfrm>
            <a:off x="2042795" y="4176395"/>
            <a:ext cx="1804035" cy="1528445"/>
          </a:xfrm>
          <a:prstGeom prst="rect">
            <a:avLst/>
          </a:prstGeom>
        </p:spPr>
        <p:txBody>
          <a:bodyPr vert="horz" lIns="91440" tIns="45720" rIns="91440" bIns="45720" rtlCol="0"/>
          <a:lstStyle>
            <a:lvl1pPr marL="0" indent="0" algn="l" defTabSz="914400" rtl="0" eaLnBrk="1" latinLnBrk="0" hangingPunct="1">
              <a:lnSpc>
                <a:spcPct val="90000"/>
              </a:lnSpc>
              <a:spcBef>
                <a:spcPts val="1000"/>
              </a:spcBef>
              <a:buFont typeface="Arial" panose="020B0604020202020204" pitchFamily="34" charset="0"/>
              <a:buNone/>
              <a:defRPr sz="2000" b="1" kern="1200">
                <a:solidFill>
                  <a:srgbClr val="024282"/>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algn="l" defTabSz="914400" rtl="0" fontAlgn="auto">
              <a:lnSpc>
                <a:spcPct val="150000"/>
              </a:lnSpc>
              <a:spcBef>
                <a:spcPts val="1000"/>
              </a:spcBef>
              <a:spcAft>
                <a:spcPts val="0"/>
              </a:spcAft>
              <a:buClrTx/>
              <a:buSzTx/>
              <a:buFont typeface="Arial" panose="020B0604020202020204" pitchFamily="34" charset="0"/>
              <a:buNone/>
              <a:defRPr/>
            </a:pPr>
            <a:r>
              <a:rPr kumimoji="0" lang="zh-CN" altLang="en-US" sz="2400" b="1" i="0" u="none" strike="noStrike" kern="120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mn-cs"/>
              </a:rPr>
              <a:t>模型设计</a:t>
            </a:r>
            <a:r>
              <a:rPr kumimoji="0" lang="en-US" altLang="zh-CN" sz="2400" b="1" i="0" u="none" strike="noStrike" kern="120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mn-cs"/>
              </a:rPr>
              <a:t>——</a:t>
            </a:r>
            <a:r>
              <a:rPr kumimoji="0" lang="zh-CN" altLang="en-US" sz="2400" b="1" i="0" u="none" strike="noStrike" kern="120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mn-cs"/>
              </a:rPr>
              <a:t>排序算法</a:t>
            </a:r>
            <a:endParaRPr kumimoji="0" lang="zh-CN" altLang="en-US" sz="2400" b="1" i="0" u="none" strike="noStrike" kern="120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mn-cs"/>
            </a:endParaRPr>
          </a:p>
        </p:txBody>
      </p:sp>
      <p:sp>
        <p:nvSpPr>
          <p:cNvPr id="32" name="文本占位符 27"/>
          <p:cNvSpPr txBox="1"/>
          <p:nvPr>
            <p:custDataLst>
              <p:tags r:id="rId5"/>
            </p:custDataLst>
          </p:nvPr>
        </p:nvSpPr>
        <p:spPr>
          <a:xfrm>
            <a:off x="3847465" y="3681095"/>
            <a:ext cx="8344535" cy="629285"/>
          </a:xfrm>
          <a:prstGeom prst="rect">
            <a:avLst/>
          </a:prstGeom>
        </p:spPr>
        <p:txBody>
          <a:bodyPr vert="horz" lIns="91440" tIns="45720" rIns="91440" bIns="45720" rtlCol="0"/>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defRPr sz="1600" b="0" kern="1200">
                <a:solidFill>
                  <a:srgbClr val="024282"/>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algn="l" defTabSz="914400" rtl="0">
              <a:lnSpc>
                <a:spcPct val="150000"/>
              </a:lnSpc>
              <a:spcBef>
                <a:spcPts val="1000"/>
              </a:spcBef>
              <a:spcAft>
                <a:spcPts val="0"/>
              </a:spcAft>
              <a:buClrTx/>
              <a:buSzTx/>
              <a:buFont typeface="Arial" panose="020B0604020202020204" pitchFamily="34" charset="0"/>
              <a:buNone/>
              <a:defRPr/>
            </a:pP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输入：</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用户和每个可用停车场的入口坐标</a:t>
            </a:r>
            <a:r>
              <a:rPr lang="en-US" altLang="zh-CN" sz="2000" b="1" kern="0" noProof="0" dirty="0">
                <a:ln>
                  <a:noFill/>
                </a:ln>
                <a:solidFill>
                  <a:srgbClr val="004F8A"/>
                </a:solidFill>
                <a:effectLst/>
                <a:uLnTx/>
                <a:uFillTx/>
                <a:sym typeface="+mn-ea"/>
              </a:rPr>
              <a:t>(From </a:t>
            </a:r>
            <a:r>
              <a:rPr lang="zh-CN" altLang="en-US" sz="2000" b="1" kern="0" noProof="0" dirty="0">
                <a:ln>
                  <a:noFill/>
                </a:ln>
                <a:solidFill>
                  <a:srgbClr val="004F8A"/>
                </a:solidFill>
                <a:effectLst/>
                <a:uLnTx/>
                <a:uFillTx/>
                <a:sym typeface="+mn-ea"/>
              </a:rPr>
              <a:t>停车场静态数据）</a:t>
            </a:r>
            <a:endPar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endParaRPr>
          </a:p>
        </p:txBody>
      </p:sp>
      <p:cxnSp>
        <p:nvCxnSpPr>
          <p:cNvPr id="34" name="直接箭头连接符 33"/>
          <p:cNvCxnSpPr/>
          <p:nvPr/>
        </p:nvCxnSpPr>
        <p:spPr>
          <a:xfrm>
            <a:off x="7689215" y="4176395"/>
            <a:ext cx="0" cy="483235"/>
          </a:xfrm>
          <a:prstGeom prst="straightConnector1">
            <a:avLst/>
          </a:prstGeom>
          <a:ln>
            <a:solidFill>
              <a:srgbClr val="004F8A"/>
            </a:solidFill>
            <a:tailEnd type="arrow" w="med" len="med"/>
          </a:ln>
        </p:spPr>
        <p:style>
          <a:lnRef idx="3">
            <a:schemeClr val="accent1"/>
          </a:lnRef>
          <a:fillRef idx="0">
            <a:srgbClr val="FFFFFF"/>
          </a:fillRef>
          <a:effectRef idx="0">
            <a:srgbClr val="FFFFFF"/>
          </a:effectRef>
          <a:fontRef idx="minor">
            <a:schemeClr val="tx1"/>
          </a:fontRef>
        </p:style>
      </p:cxnSp>
      <p:sp>
        <p:nvSpPr>
          <p:cNvPr id="35" name="文本占位符 27"/>
          <p:cNvSpPr txBox="1"/>
          <p:nvPr>
            <p:custDataLst>
              <p:tags r:id="rId6"/>
            </p:custDataLst>
          </p:nvPr>
        </p:nvSpPr>
        <p:spPr>
          <a:xfrm>
            <a:off x="3847465" y="4610735"/>
            <a:ext cx="8344535" cy="629285"/>
          </a:xfrm>
          <a:prstGeom prst="rect">
            <a:avLst/>
          </a:prstGeom>
        </p:spPr>
        <p:txBody>
          <a:bodyPr vert="horz" lIns="91440" tIns="45720" rIns="91440" bIns="45720" rtlCol="0"/>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defRPr sz="1600" b="0" kern="1200">
                <a:solidFill>
                  <a:srgbClr val="024282"/>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algn="l" defTabSz="914400" rtl="0">
              <a:lnSpc>
                <a:spcPct val="150000"/>
              </a:lnSpc>
              <a:spcBef>
                <a:spcPts val="1000"/>
              </a:spcBef>
              <a:spcAft>
                <a:spcPts val="0"/>
              </a:spcAft>
              <a:buClrTx/>
              <a:buSzTx/>
              <a:buFont typeface="Arial" panose="020B0604020202020204" pitchFamily="34" charset="0"/>
              <a:buNone/>
              <a:defRPr/>
            </a:pP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输出：</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调用高德</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百度地图的路径规划</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API</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计算实际距离和</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时间</a:t>
            </a:r>
            <a:endPar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endParaRPr>
          </a:p>
        </p:txBody>
      </p:sp>
      <p:cxnSp>
        <p:nvCxnSpPr>
          <p:cNvPr id="36" name="直接箭头连接符 35"/>
          <p:cNvCxnSpPr/>
          <p:nvPr/>
        </p:nvCxnSpPr>
        <p:spPr>
          <a:xfrm>
            <a:off x="7689215" y="5128895"/>
            <a:ext cx="0" cy="483235"/>
          </a:xfrm>
          <a:prstGeom prst="straightConnector1">
            <a:avLst/>
          </a:prstGeom>
          <a:ln>
            <a:solidFill>
              <a:srgbClr val="004F8A"/>
            </a:solidFill>
            <a:tailEnd type="arrow" w="med" len="med"/>
          </a:ln>
        </p:spPr>
        <p:style>
          <a:lnRef idx="3">
            <a:schemeClr val="accent1"/>
          </a:lnRef>
          <a:fillRef idx="0">
            <a:srgbClr val="FFFFFF"/>
          </a:fillRef>
          <a:effectRef idx="0">
            <a:srgbClr val="FFFFFF"/>
          </a:effectRef>
          <a:fontRef idx="minor">
            <a:schemeClr val="tx1"/>
          </a:fontRef>
        </p:style>
      </p:cxnSp>
      <p:sp>
        <p:nvSpPr>
          <p:cNvPr id="37" name="文本占位符 27"/>
          <p:cNvSpPr txBox="1"/>
          <p:nvPr>
            <p:custDataLst>
              <p:tags r:id="rId7"/>
            </p:custDataLst>
          </p:nvPr>
        </p:nvSpPr>
        <p:spPr>
          <a:xfrm>
            <a:off x="3847465" y="5612130"/>
            <a:ext cx="8344535" cy="629285"/>
          </a:xfrm>
          <a:prstGeom prst="rect">
            <a:avLst/>
          </a:prstGeom>
        </p:spPr>
        <p:txBody>
          <a:bodyPr vert="horz" lIns="91440" tIns="45720" rIns="91440" bIns="45720" rtlCol="0"/>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defRPr sz="1600" b="0" kern="1200">
                <a:solidFill>
                  <a:srgbClr val="024282"/>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algn="l" defTabSz="914400" rtl="0">
              <a:lnSpc>
                <a:spcPct val="150000"/>
              </a:lnSpc>
              <a:spcBef>
                <a:spcPts val="1000"/>
              </a:spcBef>
              <a:spcAft>
                <a:spcPts val="0"/>
              </a:spcAft>
              <a:buClrTx/>
              <a:buSzTx/>
              <a:buFont typeface="Arial" panose="020B0604020202020204" pitchFamily="34" charset="0"/>
              <a:buNone/>
              <a:defRPr/>
            </a:pP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排序：</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设计评分公式，为每个停车场计算推荐分数，综合考虑驾车时间、空位占比、是否经过学生多的路段</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等</a:t>
            </a:r>
            <a:endPar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endParaRPr>
          </a:p>
        </p:txBody>
      </p:sp>
    </p:spTree>
  </p:cSld>
  <p:clrMapOvr>
    <a:masterClrMapping/>
  </p:clrMapOvr>
  <p:transition spd="med" advTm="1000"/>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812925" cy="6858000"/>
          </a:xfrm>
          <a:prstGeom prst="rect">
            <a:avLst/>
          </a:prstGeom>
          <a:solidFill>
            <a:srgbClr val="004F8A"/>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strike="noStrike" noProof="1"/>
          </a:p>
        </p:txBody>
      </p:sp>
      <p:sp>
        <p:nvSpPr>
          <p:cNvPr id="67588" name="文本框 9"/>
          <p:cNvSpPr txBox="1"/>
          <p:nvPr/>
        </p:nvSpPr>
        <p:spPr>
          <a:xfrm>
            <a:off x="358775" y="855663"/>
            <a:ext cx="1096963" cy="644525"/>
          </a:xfrm>
          <a:prstGeom prst="rect">
            <a:avLst/>
          </a:prstGeom>
          <a:noFill/>
          <a:ln w="9525">
            <a:noFill/>
          </a:ln>
        </p:spPr>
        <p:txBody>
          <a:bodyPr wrap="none" anchor="t">
            <a:spAutoFit/>
          </a:bodyPr>
          <a:lstStyle/>
          <a:p>
            <a:r>
              <a:rPr lang="zh-CN" altLang="en-US" sz="3600" b="1" dirty="0">
                <a:solidFill>
                  <a:srgbClr val="D9D9D9"/>
                </a:solidFill>
                <a:latin typeface="微软雅黑" panose="020B0503020204020204" pitchFamily="34" charset="-122"/>
                <a:ea typeface="微软雅黑" panose="020B0503020204020204" pitchFamily="34" charset="-122"/>
              </a:rPr>
              <a:t>目录</a:t>
            </a:r>
            <a:endParaRPr lang="zh-CN" altLang="en-US" sz="3600" b="1" dirty="0">
              <a:solidFill>
                <a:srgbClr val="D9D9D9"/>
              </a:solidFill>
              <a:latin typeface="微软雅黑" panose="020B0503020204020204" pitchFamily="34" charset="-122"/>
              <a:ea typeface="微软雅黑" panose="020B0503020204020204" pitchFamily="34" charset="-122"/>
            </a:endParaRPr>
          </a:p>
        </p:txBody>
      </p:sp>
      <p:grpSp>
        <p:nvGrpSpPr>
          <p:cNvPr id="67589" name="组合 10"/>
          <p:cNvGrpSpPr/>
          <p:nvPr/>
        </p:nvGrpSpPr>
        <p:grpSpPr>
          <a:xfrm>
            <a:off x="0" y="835025"/>
            <a:ext cx="1814513" cy="779463"/>
            <a:chOff x="0" y="835437"/>
            <a:chExt cx="1814855" cy="779276"/>
          </a:xfrm>
        </p:grpSpPr>
        <p:cxnSp>
          <p:nvCxnSpPr>
            <p:cNvPr id="9" name="直接连接符 8"/>
            <p:cNvCxnSpPr/>
            <p:nvPr/>
          </p:nvCxnSpPr>
          <p:spPr>
            <a:xfrm>
              <a:off x="1540" y="835437"/>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1614713"/>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 name="文本框 32"/>
          <p:cNvSpPr txBox="1"/>
          <p:nvPr/>
        </p:nvSpPr>
        <p:spPr>
          <a:xfrm>
            <a:off x="2063750" y="93663"/>
            <a:ext cx="2565400" cy="829945"/>
          </a:xfrm>
          <a:prstGeom prst="rect">
            <a:avLst/>
          </a:prstGeom>
          <a:noFill/>
          <a:ln w="9525">
            <a:noFill/>
          </a:ln>
        </p:spPr>
        <p:txBody>
          <a:bodyPr wrap="none" anchor="t">
            <a:spAutoFit/>
          </a:bodyPr>
          <a:lstStyle/>
          <a:p>
            <a:r>
              <a:rPr lang="en-US" altLang="zh-CN" sz="2400" b="1" dirty="0">
                <a:latin typeface="微软雅黑" panose="020B0503020204020204" pitchFamily="34" charset="-122"/>
                <a:ea typeface="微软雅黑" panose="020B0503020204020204" pitchFamily="34" charset="-122"/>
              </a:rPr>
              <a:t>2.2 </a:t>
            </a:r>
            <a:r>
              <a:rPr lang="zh-CN" altLang="en-US" sz="2400" b="1" dirty="0">
                <a:latin typeface="微软雅黑" panose="020B0503020204020204" pitchFamily="34" charset="-122"/>
                <a:ea typeface="微软雅黑" panose="020B0503020204020204" pitchFamily="34" charset="-122"/>
              </a:rPr>
              <a:t>数据</a:t>
            </a:r>
            <a:r>
              <a:rPr lang="zh-CN" altLang="en-US" sz="2400" b="1" dirty="0">
                <a:latin typeface="微软雅黑" panose="020B0503020204020204" pitchFamily="34" charset="-122"/>
                <a:ea typeface="微软雅黑" panose="020B0503020204020204" pitchFamily="34" charset="-122"/>
              </a:rPr>
              <a:t>分析计划</a:t>
            </a:r>
            <a:endParaRPr lang="zh-CN" altLang="en-US" sz="2400" b="1" dirty="0">
              <a:latin typeface="微软雅黑" panose="020B0503020204020204" pitchFamily="34" charset="-122"/>
              <a:ea typeface="微软雅黑" panose="020B0503020204020204" pitchFamily="34" charset="-122"/>
            </a:endParaRPr>
          </a:p>
          <a:p>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2063750" y="584200"/>
            <a:ext cx="3451586" cy="0"/>
          </a:xfrm>
          <a:prstGeom prst="line">
            <a:avLst/>
          </a:prstGeom>
          <a:ln w="57150">
            <a:solidFill>
              <a:srgbClr val="394659"/>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custDataLst>
              <p:tags r:id="rId1"/>
            </p:custDataLst>
          </p:nvPr>
        </p:nvSpPr>
        <p:spPr>
          <a:xfrm>
            <a:off x="39688" y="1843088"/>
            <a:ext cx="1773237" cy="3784600"/>
          </a:xfrm>
          <a:prstGeom prst="rect">
            <a:avLst/>
          </a:prstGeom>
          <a:noFill/>
          <a:ln w="9525">
            <a:noFill/>
          </a:ln>
        </p:spPr>
        <p:txBody>
          <a:bodyPr wrap="square" anchor="t">
            <a:spAutoFit/>
          </a:bodyPr>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设计理念</a:t>
            </a:r>
            <a:endParaRPr lang="zh-CN" altLang="en-US" sz="1200" b="1" dirty="0">
              <a:solidFill>
                <a:srgbClr val="D9D9D9"/>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2400" b="1" i="1" u="sng" dirty="0">
                <a:solidFill>
                  <a:schemeClr val="bg1"/>
                </a:solidFill>
                <a:latin typeface="微软雅黑" panose="020B0503020204020204" pitchFamily="34" charset="-122"/>
                <a:ea typeface="微软雅黑" panose="020B0503020204020204" pitchFamily="34" charset="-122"/>
              </a:rPr>
              <a:t>数据处理</a:t>
            </a:r>
            <a:r>
              <a:rPr lang="zh-CN" altLang="en-US" sz="2400" b="1" i="1" u="sng" dirty="0">
                <a:solidFill>
                  <a:schemeClr val="bg1"/>
                </a:solidFill>
                <a:latin typeface="微软雅黑" panose="020B0503020204020204" pitchFamily="34" charset="-122"/>
                <a:ea typeface="微软雅黑" panose="020B0503020204020204" pitchFamily="34" charset="-122"/>
              </a:rPr>
              <a:t>计划</a:t>
            </a:r>
            <a:endParaRPr lang="zh-CN" altLang="en-US" sz="2400" b="1" i="1" u="sng" dirty="0">
              <a:solidFill>
                <a:schemeClr val="bg1"/>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预取结果</a:t>
            </a:r>
            <a:endParaRPr lang="zh-CN" altLang="en-US" sz="1200" b="1" dirty="0">
              <a:solidFill>
                <a:srgbClr val="D9D9D9"/>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时间与分工安排</a:t>
            </a:r>
            <a:endParaRPr lang="en-US" altLang="zh-CN" sz="1200" b="1" dirty="0">
              <a:solidFill>
                <a:srgbClr val="D9D9D9"/>
              </a:solidFill>
              <a:latin typeface="微软雅黑" panose="020B0503020204020204" pitchFamily="34" charset="-122"/>
              <a:ea typeface="微软雅黑" panose="020B0503020204020204" pitchFamily="34" charset="-122"/>
            </a:endParaRPr>
          </a:p>
          <a:p>
            <a:pPr>
              <a:lnSpc>
                <a:spcPct val="250000"/>
              </a:lnSpc>
            </a:pPr>
            <a:endParaRPr lang="zh-CN" altLang="en-US" sz="1200" b="1" dirty="0">
              <a:solidFill>
                <a:srgbClr val="D9D9D9"/>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2044700" y="673100"/>
            <a:ext cx="10215880" cy="460375"/>
          </a:xfrm>
          <a:prstGeom prst="rect">
            <a:avLst/>
          </a:prstGeom>
          <a:noFill/>
        </p:spPr>
        <p:txBody>
          <a:bodyPr wrap="square" rtlCol="0">
            <a:spAutoFit/>
          </a:bodyPr>
          <a:p>
            <a:r>
              <a:rPr lang="zh-CN" alt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功能二：输入车牌寻车</a:t>
            </a:r>
            <a:r>
              <a:rPr lang="en-US" altLang="zh-CN"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精准</a:t>
            </a:r>
            <a:r>
              <a:rPr lang="zh-CN" alt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rPr>
              <a:t>识别、查询与匹配</a:t>
            </a:r>
            <a:endParaRPr lang="zh-CN" altLang="en-US" sz="24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文本占位符 26"/>
          <p:cNvSpPr txBox="1"/>
          <p:nvPr>
            <p:custDataLst>
              <p:tags r:id="rId2"/>
            </p:custDataLst>
          </p:nvPr>
        </p:nvSpPr>
        <p:spPr>
          <a:xfrm>
            <a:off x="2136775" y="1754505"/>
            <a:ext cx="1804035" cy="364490"/>
          </a:xfrm>
          <a:prstGeom prst="rect">
            <a:avLst/>
          </a:prstGeom>
        </p:spPr>
        <p:txBody>
          <a:bodyPr vert="horz" lIns="91440" tIns="45720" rIns="91440" bIns="45720" rtlCol="0"/>
          <a:lstStyle>
            <a:lvl1pPr marL="0" indent="0" algn="l" defTabSz="914400" rtl="0" eaLnBrk="1" latinLnBrk="0" hangingPunct="1">
              <a:lnSpc>
                <a:spcPct val="90000"/>
              </a:lnSpc>
              <a:spcBef>
                <a:spcPts val="1000"/>
              </a:spcBef>
              <a:buFont typeface="Arial" panose="020B0604020202020204" pitchFamily="34" charset="0"/>
              <a:buNone/>
              <a:defRPr sz="2000" b="1" kern="1200">
                <a:solidFill>
                  <a:srgbClr val="024282"/>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zh-CN" altLang="en-US" sz="2400" b="1" i="0" u="none" strike="noStrike" kern="1200" cap="none" spc="0" normalizeH="0" baseline="0" noProof="0">
                <a:ln>
                  <a:noFill/>
                </a:ln>
                <a:solidFill>
                  <a:srgbClr val="004F8A"/>
                </a:solidFill>
                <a:effectLst/>
                <a:uLnTx/>
                <a:uFillTx/>
                <a:latin typeface="微软雅黑" panose="020B0503020204020204" pitchFamily="34" charset="-122"/>
                <a:ea typeface="微软雅黑" panose="020B0503020204020204" pitchFamily="34" charset="-122"/>
                <a:cs typeface="+mn-cs"/>
              </a:rPr>
              <a:t>数据准备</a:t>
            </a:r>
            <a:endParaRPr kumimoji="0" lang="zh-CN" altLang="en-US" sz="2400" b="1" i="0" u="none" strike="noStrike" kern="1200" cap="none" spc="0" normalizeH="0" baseline="0" noProof="0">
              <a:ln>
                <a:noFill/>
              </a:ln>
              <a:solidFill>
                <a:srgbClr val="004F8A"/>
              </a:solidFill>
              <a:effectLst/>
              <a:uLnTx/>
              <a:uFillTx/>
              <a:latin typeface="微软雅黑" panose="020B0503020204020204" pitchFamily="34" charset="-122"/>
              <a:ea typeface="微软雅黑" panose="020B0503020204020204" pitchFamily="34" charset="-122"/>
              <a:cs typeface="+mn-cs"/>
            </a:endParaRPr>
          </a:p>
        </p:txBody>
      </p:sp>
      <p:sp>
        <p:nvSpPr>
          <p:cNvPr id="14" name="文本占位符 27"/>
          <p:cNvSpPr txBox="1"/>
          <p:nvPr>
            <p:custDataLst>
              <p:tags r:id="rId3"/>
            </p:custDataLst>
          </p:nvPr>
        </p:nvSpPr>
        <p:spPr>
          <a:xfrm>
            <a:off x="3846830" y="1133475"/>
            <a:ext cx="8344535" cy="1694180"/>
          </a:xfrm>
          <a:prstGeom prst="rect">
            <a:avLst/>
          </a:prstGeom>
        </p:spPr>
        <p:txBody>
          <a:bodyPr vert="horz" lIns="91440" tIns="45720" rIns="91440" bIns="45720" rtlCol="0"/>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defRPr sz="1600" b="0" kern="1200">
                <a:solidFill>
                  <a:srgbClr val="024282"/>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algn="l" defTabSz="914400" rtl="0">
              <a:lnSpc>
                <a:spcPct val="150000"/>
              </a:lnSpc>
              <a:spcBef>
                <a:spcPts val="1000"/>
              </a:spcBef>
              <a:spcAft>
                <a:spcPts val="0"/>
              </a:spcAft>
              <a:buClrTx/>
              <a:buSzTx/>
              <a:buFont typeface="Arial" panose="020B0604020202020204" pitchFamily="34" charset="0"/>
              <a:buNone/>
              <a:defRPr/>
            </a:pP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训练车牌识别模型：</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预训练开源模型与微调实现</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车牌识别。</a:t>
            </a:r>
            <a:endPar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endParaRPr>
          </a:p>
          <a:p>
            <a:pPr marR="0" lvl="0" algn="l" defTabSz="914400" rtl="0">
              <a:lnSpc>
                <a:spcPct val="150000"/>
              </a:lnSpc>
              <a:spcBef>
                <a:spcPts val="400"/>
              </a:spcBef>
              <a:spcAft>
                <a:spcPts val="0"/>
              </a:spcAft>
              <a:buClrTx/>
              <a:buSzTx/>
              <a:buFont typeface="Arial" panose="020B0604020202020204" pitchFamily="34" charset="0"/>
              <a:buNone/>
              <a:defRPr/>
            </a:pP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数据关联与记录生成：</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车牌识别后系统生成停车记录，关联静态</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license_plate</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parking_id</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entry_time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当前时间戳</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、分配一个</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assigned_space_id</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，并建立</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parking_records</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表格存入</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信息。</a:t>
            </a:r>
            <a:endPar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endParaRPr>
          </a:p>
        </p:txBody>
      </p:sp>
      <p:sp>
        <p:nvSpPr>
          <p:cNvPr id="29" name="文本占位符 30"/>
          <p:cNvSpPr txBox="1"/>
          <p:nvPr>
            <p:custDataLst>
              <p:tags r:id="rId4"/>
            </p:custDataLst>
          </p:nvPr>
        </p:nvSpPr>
        <p:spPr>
          <a:xfrm>
            <a:off x="2042795" y="4176395"/>
            <a:ext cx="1804035" cy="1528445"/>
          </a:xfrm>
          <a:prstGeom prst="rect">
            <a:avLst/>
          </a:prstGeom>
        </p:spPr>
        <p:txBody>
          <a:bodyPr vert="horz" lIns="91440" tIns="45720" rIns="91440" bIns="45720" rtlCol="0"/>
          <a:lstStyle>
            <a:lvl1pPr marL="0" indent="0" algn="l" defTabSz="914400" rtl="0" eaLnBrk="1" latinLnBrk="0" hangingPunct="1">
              <a:lnSpc>
                <a:spcPct val="90000"/>
              </a:lnSpc>
              <a:spcBef>
                <a:spcPts val="1000"/>
              </a:spcBef>
              <a:buFont typeface="Arial" panose="020B0604020202020204" pitchFamily="34" charset="0"/>
              <a:buNone/>
              <a:defRPr sz="2000" b="1" kern="1200">
                <a:solidFill>
                  <a:srgbClr val="024282"/>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algn="l" defTabSz="914400" rtl="0" fontAlgn="auto">
              <a:lnSpc>
                <a:spcPct val="150000"/>
              </a:lnSpc>
              <a:spcBef>
                <a:spcPts val="1000"/>
              </a:spcBef>
              <a:spcAft>
                <a:spcPts val="0"/>
              </a:spcAft>
              <a:buClrTx/>
              <a:buSzTx/>
              <a:buFont typeface="Arial" panose="020B0604020202020204" pitchFamily="34" charset="0"/>
              <a:buNone/>
              <a:defRPr/>
            </a:pPr>
            <a:r>
              <a:rPr kumimoji="0" lang="zh-CN" altLang="en-US" sz="2400" b="1" i="0" u="none" strike="noStrike" kern="120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mn-cs"/>
              </a:rPr>
              <a:t>模型设计</a:t>
            </a:r>
            <a:r>
              <a:rPr kumimoji="0" lang="en-US" altLang="zh-CN" sz="2400" b="1" i="0" u="none" strike="noStrike" kern="120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mn-cs"/>
              </a:rPr>
              <a:t>——</a:t>
            </a:r>
            <a:r>
              <a:rPr kumimoji="0" lang="zh-CN" altLang="en-US" sz="2400" b="1" i="0" u="none" strike="noStrike" kern="120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mn-cs"/>
              </a:rPr>
              <a:t>实时查询</a:t>
            </a:r>
            <a:endParaRPr kumimoji="0" lang="zh-CN" altLang="en-US" sz="2400" b="1" i="0" u="none" strike="noStrike" kern="1200" cap="none" spc="0" normalizeH="0" baseline="0" noProof="0" dirty="0">
              <a:ln>
                <a:noFill/>
              </a:ln>
              <a:solidFill>
                <a:srgbClr val="024282"/>
              </a:solidFill>
              <a:effectLst/>
              <a:uLnTx/>
              <a:uFillTx/>
              <a:latin typeface="微软雅黑" panose="020B0503020204020204" pitchFamily="34" charset="-122"/>
              <a:ea typeface="微软雅黑" panose="020B0503020204020204" pitchFamily="34" charset="-122"/>
              <a:cs typeface="+mn-cs"/>
            </a:endParaRPr>
          </a:p>
        </p:txBody>
      </p:sp>
      <p:sp>
        <p:nvSpPr>
          <p:cNvPr id="32" name="文本占位符 27"/>
          <p:cNvSpPr txBox="1"/>
          <p:nvPr>
            <p:custDataLst>
              <p:tags r:id="rId5"/>
            </p:custDataLst>
          </p:nvPr>
        </p:nvSpPr>
        <p:spPr>
          <a:xfrm>
            <a:off x="3847465" y="3681095"/>
            <a:ext cx="8344535" cy="629285"/>
          </a:xfrm>
          <a:prstGeom prst="rect">
            <a:avLst/>
          </a:prstGeom>
        </p:spPr>
        <p:txBody>
          <a:bodyPr vert="horz" lIns="91440" tIns="45720" rIns="91440" bIns="45720" rtlCol="0"/>
          <a:lstStyle>
            <a:lvl1pPr marL="0" marR="0" indent="0" algn="l" defTabSz="914400" rtl="0" eaLnBrk="1" fontAlgn="auto" latinLnBrk="0" hangingPunct="1">
              <a:lnSpc>
                <a:spcPct val="150000"/>
              </a:lnSpc>
              <a:spcBef>
                <a:spcPts val="1000"/>
              </a:spcBef>
              <a:spcAft>
                <a:spcPts val="0"/>
              </a:spcAft>
              <a:buClrTx/>
              <a:buSzTx/>
              <a:buFont typeface="Arial" panose="020B0604020202020204" pitchFamily="34" charset="0"/>
              <a:buNone/>
              <a:defRPr sz="1600" b="0" kern="1200">
                <a:solidFill>
                  <a:srgbClr val="024282"/>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lvl="0" algn="l" defTabSz="914400" rtl="0">
              <a:lnSpc>
                <a:spcPct val="150000"/>
              </a:lnSpc>
              <a:spcBef>
                <a:spcPts val="1000"/>
              </a:spcBef>
              <a:spcAft>
                <a:spcPts val="0"/>
              </a:spcAft>
              <a:buClrTx/>
              <a:buSzTx/>
              <a:buFont typeface="Arial" panose="020B0604020202020204" pitchFamily="34" charset="0"/>
              <a:buNone/>
              <a:defRPr/>
            </a:pP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✈数据清洗：</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对用户输入的车牌号进行标准化处理，以提高查询成功率。</a:t>
            </a:r>
            <a:endPar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endParaRPr>
          </a:p>
          <a:p>
            <a:pPr marR="0" lvl="0" algn="l" defTabSz="914400" rtl="0">
              <a:lnSpc>
                <a:spcPct val="150000"/>
              </a:lnSpc>
              <a:spcBef>
                <a:spcPts val="1000"/>
              </a:spcBef>
              <a:spcAft>
                <a:spcPts val="0"/>
              </a:spcAft>
              <a:buClrTx/>
              <a:buSzTx/>
              <a:buFont typeface="Arial" panose="020B0604020202020204" pitchFamily="34" charset="0"/>
              <a:buNone/>
              <a:defRPr/>
            </a:pPr>
            <a:r>
              <a:rPr lang="zh-CN" altLang="en-US" sz="2000" b="1" kern="0" noProof="0" dirty="0">
                <a:ln>
                  <a:noFill/>
                </a:ln>
                <a:solidFill>
                  <a:srgbClr val="004F8A"/>
                </a:solidFill>
                <a:effectLst/>
                <a:uLnTx/>
                <a:uFillTx/>
                <a:sym typeface="+mn-ea"/>
              </a:rPr>
              <a:t>✈</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精准查询：在</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parking_records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表中，执行一条简单的</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SQL</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查询，寻找该车牌号最新</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的一条记录。</a:t>
            </a:r>
            <a:endPar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endParaRPr>
          </a:p>
          <a:p>
            <a:pPr marR="0" lvl="0" algn="l" defTabSz="914400" rtl="0">
              <a:lnSpc>
                <a:spcPct val="150000"/>
              </a:lnSpc>
              <a:spcBef>
                <a:spcPts val="1000"/>
              </a:spcBef>
              <a:spcAft>
                <a:spcPts val="0"/>
              </a:spcAft>
              <a:buClrTx/>
              <a:buSzTx/>
              <a:buFont typeface="Arial" panose="020B0604020202020204" pitchFamily="34" charset="0"/>
              <a:buNone/>
              <a:defRPr/>
            </a:pPr>
            <a:r>
              <a:rPr lang="zh-CN" altLang="en-US" sz="2000" b="1" kern="0" noProof="0" dirty="0">
                <a:ln>
                  <a:noFill/>
                </a:ln>
                <a:solidFill>
                  <a:srgbClr val="004F8A"/>
                </a:solidFill>
                <a:effectLst/>
                <a:uLnTx/>
                <a:uFillTx/>
                <a:sym typeface="+mn-ea"/>
              </a:rPr>
              <a:t>✈</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结果返回：将</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查找记录中的</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parking_id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可转换为停车场名称</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和</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assigned_space_id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具体车位或区域</a:t>
            </a:r>
            <a:r>
              <a:rPr kumimoji="0" lang="en-US" altLang="zh-CN"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 </a:t>
            </a:r>
            <a:r>
              <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rPr>
              <a:t>返回给用户。</a:t>
            </a:r>
            <a:endParaRPr kumimoji="0" lang="zh-CN" altLang="en-US" sz="2000" b="1" i="0" u="none" strike="noStrike" kern="0" cap="none" spc="0" normalizeH="0" baseline="0" noProof="0" dirty="0">
              <a:ln>
                <a:noFill/>
              </a:ln>
              <a:solidFill>
                <a:srgbClr val="004F8A"/>
              </a:solidFill>
              <a:effectLst/>
              <a:uLnTx/>
              <a:uFillTx/>
              <a:latin typeface="微软雅黑" panose="020B0503020204020204" pitchFamily="34" charset="-122"/>
              <a:ea typeface="微软雅黑" panose="020B0503020204020204" pitchFamily="34" charset="-122"/>
              <a:cs typeface="+mn-cs"/>
              <a:sym typeface="+mn-ea"/>
            </a:endParaRPr>
          </a:p>
        </p:txBody>
      </p:sp>
    </p:spTree>
  </p:cSld>
  <p:clrMapOvr>
    <a:masterClrMapping/>
  </p:clrMapOvr>
  <p:transition spd="med" advTm="1000"/>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812925" cy="6858000"/>
          </a:xfrm>
          <a:prstGeom prst="rect">
            <a:avLst/>
          </a:prstGeom>
          <a:solidFill>
            <a:srgbClr val="004F8A"/>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strike="noStrike" noProof="1"/>
          </a:p>
        </p:txBody>
      </p:sp>
      <p:sp>
        <p:nvSpPr>
          <p:cNvPr id="67588" name="文本框 9"/>
          <p:cNvSpPr txBox="1"/>
          <p:nvPr/>
        </p:nvSpPr>
        <p:spPr>
          <a:xfrm>
            <a:off x="358775" y="855663"/>
            <a:ext cx="1096963" cy="644525"/>
          </a:xfrm>
          <a:prstGeom prst="rect">
            <a:avLst/>
          </a:prstGeom>
          <a:noFill/>
          <a:ln w="9525">
            <a:noFill/>
          </a:ln>
        </p:spPr>
        <p:txBody>
          <a:bodyPr wrap="none" anchor="t">
            <a:spAutoFit/>
          </a:bodyPr>
          <a:lstStyle/>
          <a:p>
            <a:r>
              <a:rPr lang="zh-CN" altLang="en-US" sz="3600" b="1" dirty="0">
                <a:solidFill>
                  <a:srgbClr val="D9D9D9"/>
                </a:solidFill>
                <a:latin typeface="微软雅黑" panose="020B0503020204020204" pitchFamily="34" charset="-122"/>
                <a:ea typeface="微软雅黑" panose="020B0503020204020204" pitchFamily="34" charset="-122"/>
              </a:rPr>
              <a:t>目录</a:t>
            </a:r>
            <a:endParaRPr lang="zh-CN" altLang="en-US" sz="3600" b="1" dirty="0">
              <a:solidFill>
                <a:srgbClr val="D9D9D9"/>
              </a:solidFill>
              <a:latin typeface="微软雅黑" panose="020B0503020204020204" pitchFamily="34" charset="-122"/>
              <a:ea typeface="微软雅黑" panose="020B0503020204020204" pitchFamily="34" charset="-122"/>
            </a:endParaRPr>
          </a:p>
        </p:txBody>
      </p:sp>
      <p:grpSp>
        <p:nvGrpSpPr>
          <p:cNvPr id="67589" name="组合 10"/>
          <p:cNvGrpSpPr/>
          <p:nvPr/>
        </p:nvGrpSpPr>
        <p:grpSpPr>
          <a:xfrm>
            <a:off x="0" y="835025"/>
            <a:ext cx="1814513" cy="779463"/>
            <a:chOff x="0" y="835437"/>
            <a:chExt cx="1814855" cy="779276"/>
          </a:xfrm>
        </p:grpSpPr>
        <p:cxnSp>
          <p:nvCxnSpPr>
            <p:cNvPr id="9" name="直接连接符 8"/>
            <p:cNvCxnSpPr/>
            <p:nvPr/>
          </p:nvCxnSpPr>
          <p:spPr>
            <a:xfrm>
              <a:off x="1540" y="835437"/>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1614713"/>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 name="文本框 32"/>
          <p:cNvSpPr txBox="1"/>
          <p:nvPr/>
        </p:nvSpPr>
        <p:spPr>
          <a:xfrm>
            <a:off x="2063750" y="93663"/>
            <a:ext cx="1680845" cy="829945"/>
          </a:xfrm>
          <a:prstGeom prst="rect">
            <a:avLst/>
          </a:prstGeom>
          <a:noFill/>
          <a:ln w="9525">
            <a:noFill/>
          </a:ln>
        </p:spPr>
        <p:txBody>
          <a:bodyPr wrap="none" anchor="t">
            <a:spAutoFit/>
          </a:bodyPr>
          <a:lstStyle/>
          <a:p>
            <a:r>
              <a:rPr lang="en-US" altLang="zh-CN" sz="2400" b="1" dirty="0">
                <a:latin typeface="微软雅黑" panose="020B0503020204020204" pitchFamily="34" charset="-122"/>
                <a:ea typeface="微软雅黑" panose="020B0503020204020204" pitchFamily="34" charset="-122"/>
              </a:rPr>
              <a:t>3 </a:t>
            </a:r>
            <a:r>
              <a:rPr lang="zh-CN" altLang="en-US" sz="2400" b="1" dirty="0">
                <a:latin typeface="微软雅黑" panose="020B0503020204020204" pitchFamily="34" charset="-122"/>
                <a:ea typeface="微软雅黑" panose="020B0503020204020204" pitchFamily="34" charset="-122"/>
              </a:rPr>
              <a:t>预期</a:t>
            </a:r>
            <a:r>
              <a:rPr lang="zh-CN" altLang="en-US" sz="2400" b="1" dirty="0">
                <a:latin typeface="微软雅黑" panose="020B0503020204020204" pitchFamily="34" charset="-122"/>
                <a:ea typeface="微软雅黑" panose="020B0503020204020204" pitchFamily="34" charset="-122"/>
              </a:rPr>
              <a:t>结果</a:t>
            </a:r>
            <a:endParaRPr lang="zh-CN" altLang="en-US" sz="2400" b="1" dirty="0">
              <a:latin typeface="微软雅黑" panose="020B0503020204020204" pitchFamily="34" charset="-122"/>
              <a:ea typeface="微软雅黑" panose="020B0503020204020204" pitchFamily="34" charset="-122"/>
            </a:endParaRPr>
          </a:p>
          <a:p>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2063750" y="584200"/>
            <a:ext cx="3451586" cy="0"/>
          </a:xfrm>
          <a:prstGeom prst="line">
            <a:avLst/>
          </a:prstGeom>
          <a:ln w="57150">
            <a:solidFill>
              <a:srgbClr val="394659"/>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custDataLst>
              <p:tags r:id="rId1"/>
            </p:custDataLst>
          </p:nvPr>
        </p:nvSpPr>
        <p:spPr>
          <a:xfrm>
            <a:off x="39688" y="1843088"/>
            <a:ext cx="1773237" cy="2399665"/>
          </a:xfrm>
          <a:prstGeom prst="rect">
            <a:avLst/>
          </a:prstGeom>
          <a:noFill/>
          <a:ln w="9525">
            <a:noFill/>
          </a:ln>
        </p:spPr>
        <p:txBody>
          <a:bodyPr wrap="square" anchor="t">
            <a:spAutoFit/>
          </a:bodyPr>
          <a:p>
            <a:pPr marL="342900" indent="-342900">
              <a:lnSpc>
                <a:spcPct val="250000"/>
              </a:lnSpc>
              <a:buAutoNum type="arabicPeriod"/>
            </a:pPr>
            <a:r>
              <a:rPr lang="zh-CN" altLang="en-US" sz="1200" b="1" dirty="0">
                <a:solidFill>
                  <a:schemeClr val="bg1">
                    <a:lumMod val="85000"/>
                  </a:schemeClr>
                </a:solidFill>
                <a:latin typeface="微软雅黑" panose="020B0503020204020204" pitchFamily="34" charset="-122"/>
                <a:ea typeface="微软雅黑" panose="020B0503020204020204" pitchFamily="34" charset="-122"/>
              </a:rPr>
              <a:t>设计理念</a:t>
            </a:r>
            <a:endParaRPr lang="zh-CN" altLang="en-US" sz="1200" b="1" dirty="0">
              <a:solidFill>
                <a:schemeClr val="bg1">
                  <a:lumMod val="85000"/>
                </a:schemeClr>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chemeClr val="bg1">
                    <a:lumMod val="85000"/>
                  </a:schemeClr>
                </a:solidFill>
                <a:latin typeface="微软雅黑" panose="020B0503020204020204" pitchFamily="34" charset="-122"/>
                <a:ea typeface="微软雅黑" panose="020B0503020204020204" pitchFamily="34" charset="-122"/>
                <a:sym typeface="+mn-ea"/>
              </a:rPr>
              <a:t>数据处理计划</a:t>
            </a:r>
            <a:endParaRPr lang="zh-CN" sz="1200" b="1" dirty="0">
              <a:solidFill>
                <a:schemeClr val="bg1">
                  <a:lumMod val="85000"/>
                </a:schemeClr>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2400" b="1" i="1" u="sng" dirty="0">
                <a:solidFill>
                  <a:schemeClr val="bg1"/>
                </a:solidFill>
                <a:latin typeface="微软雅黑" panose="020B0503020204020204" pitchFamily="34" charset="-122"/>
                <a:ea typeface="微软雅黑" panose="020B0503020204020204" pitchFamily="34" charset="-122"/>
              </a:rPr>
              <a:t>预取结果</a:t>
            </a:r>
            <a:endParaRPr lang="zh-CN" altLang="en-US" sz="2400" b="1" i="1" u="sng" dirty="0">
              <a:solidFill>
                <a:schemeClr val="bg1"/>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rgbClr val="D9D9D9"/>
                </a:solidFill>
                <a:latin typeface="微软雅黑" panose="020B0503020204020204" pitchFamily="34" charset="-122"/>
                <a:ea typeface="微软雅黑" panose="020B0503020204020204" pitchFamily="34" charset="-122"/>
              </a:rPr>
              <a:t>时间与</a:t>
            </a:r>
            <a:r>
              <a:rPr lang="zh-CN" altLang="en-US" sz="1200" b="1" dirty="0">
                <a:solidFill>
                  <a:srgbClr val="D9D9D9"/>
                </a:solidFill>
                <a:latin typeface="微软雅黑" panose="020B0503020204020204" pitchFamily="34" charset="-122"/>
                <a:ea typeface="微软雅黑" panose="020B0503020204020204" pitchFamily="34" charset="-122"/>
              </a:rPr>
              <a:t>分工安排</a:t>
            </a:r>
            <a:endParaRPr lang="zh-CN" altLang="en-US" sz="1200" b="1" dirty="0">
              <a:solidFill>
                <a:srgbClr val="D9D9D9"/>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2242820" y="503555"/>
            <a:ext cx="10358120" cy="6198870"/>
          </a:xfrm>
          <a:prstGeom prst="rect">
            <a:avLst/>
          </a:prstGeom>
        </p:spPr>
      </p:pic>
      <p:sp>
        <p:nvSpPr>
          <p:cNvPr id="4" name="文本框 3"/>
          <p:cNvSpPr txBox="1"/>
          <p:nvPr/>
        </p:nvSpPr>
        <p:spPr>
          <a:xfrm>
            <a:off x="2106930" y="584200"/>
            <a:ext cx="3307715" cy="1492250"/>
          </a:xfrm>
          <a:prstGeom prst="rect">
            <a:avLst/>
          </a:prstGeom>
          <a:noFill/>
        </p:spPr>
        <p:txBody>
          <a:bodyPr wrap="square" rtlCol="0">
            <a:noAutofit/>
          </a:bodyPr>
          <a:p>
            <a:pPr>
              <a:lnSpc>
                <a:spcPct val="150000"/>
              </a:lnSpc>
            </a:pPr>
            <a:r>
              <a:rPr lang="zh-CN" altLang="en-US" sz="20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技术层面</a:t>
            </a:r>
            <a:endParaRPr lang="zh-CN" altLang="en-US" sz="2000" b="1">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8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引导至最近空车位、输入车牌号寻车</a:t>
            </a:r>
            <a:endParaRPr lang="en-US" altLang="zh-CN" sz="18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sz="18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数据平台：建立静态与动态停车数据表，实现数据实时更新与查询。</a:t>
            </a:r>
            <a:endParaRPr lang="en-US" altLang="zh-CN" sz="18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en-US" altLang="zh-CN" sz="18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 name="文本框 6"/>
          <p:cNvSpPr txBox="1"/>
          <p:nvPr/>
        </p:nvSpPr>
        <p:spPr>
          <a:xfrm>
            <a:off x="2106930" y="4243070"/>
            <a:ext cx="2948940" cy="2861310"/>
          </a:xfrm>
          <a:prstGeom prst="rect">
            <a:avLst/>
          </a:prstGeom>
          <a:noFill/>
        </p:spPr>
        <p:txBody>
          <a:bodyPr wrap="square" rtlCol="0">
            <a:spAutoFit/>
          </a:bodyPr>
          <a:p>
            <a:pPr>
              <a:lnSpc>
                <a:spcPct val="150000"/>
              </a:lnSpc>
            </a:pPr>
            <a:r>
              <a:rPr lang="zh-CN" altLang="en-US"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sym typeface="+mn-ea"/>
              </a:rPr>
              <a:t>算法验证：完成路径规划、评分排序、</a:t>
            </a:r>
            <a:r>
              <a:rPr lang="en-US" altLang="zh-CN"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sym typeface="+mn-ea"/>
              </a:rPr>
              <a:t>SQL</a:t>
            </a:r>
            <a:r>
              <a:rPr lang="zh-CN" altLang="en-US"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sym typeface="+mn-ea"/>
              </a:rPr>
              <a:t>查询等算法模块测试。</a:t>
            </a:r>
            <a:endParaRPr lang="en-US" altLang="zh-CN"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zh-CN" altLang="en-US"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sym typeface="+mn-ea"/>
              </a:rPr>
              <a:t>系统展示：集成可视化原型（如</a:t>
            </a:r>
            <a:r>
              <a:rPr lang="en-US" altLang="zh-CN"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sym typeface="+mn-ea"/>
              </a:rPr>
              <a:t>Streamlit</a:t>
            </a:r>
            <a:r>
              <a:rPr lang="zh-CN" altLang="en-US"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sym typeface="+mn-ea"/>
              </a:rPr>
              <a:t>网页界面或命令行演示脚本）。</a:t>
            </a:r>
            <a:endParaRPr lang="zh-CN" altLang="en-US"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p>
            <a:endParaRPr lang="zh-CN" altLang="en-US"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 name="文本框 7"/>
          <p:cNvSpPr txBox="1"/>
          <p:nvPr/>
        </p:nvSpPr>
        <p:spPr>
          <a:xfrm>
            <a:off x="7353935" y="4448810"/>
            <a:ext cx="5186045" cy="1799590"/>
          </a:xfrm>
          <a:prstGeom prst="rect">
            <a:avLst/>
          </a:prstGeom>
          <a:noFill/>
        </p:spPr>
        <p:txBody>
          <a:bodyPr wrap="square" rtlCol="0">
            <a:spAutoFit/>
          </a:bodyPr>
          <a:p>
            <a:pPr>
              <a:lnSpc>
                <a:spcPct val="150000"/>
              </a:lnSpc>
            </a:pPr>
            <a:r>
              <a:rPr lang="zh-CN" altLang="en-US" sz="2000" b="1">
                <a:latin typeface="微软雅黑" panose="020B0503020204020204" pitchFamily="34" charset="-122"/>
                <a:ea typeface="微软雅黑" panose="020B0503020204020204" pitchFamily="34" charset="-122"/>
              </a:rPr>
              <a:t>应用价值</a:t>
            </a:r>
            <a:endParaRPr lang="zh-CN" altLang="en-US" sz="2000" b="1">
              <a:latin typeface="微软雅黑" panose="020B0503020204020204" pitchFamily="34" charset="-122"/>
              <a:ea typeface="微软雅黑" panose="020B0503020204020204" pitchFamily="34" charset="-122"/>
            </a:endParaRPr>
          </a:p>
          <a:p>
            <a:pPr>
              <a:lnSpc>
                <a:spcPct val="150000"/>
              </a:lnSpc>
            </a:pPr>
            <a:r>
              <a:rPr lang="zh-CN" altLang="en-US" sz="1800" b="1">
                <a:solidFill>
                  <a:srgbClr val="004F8A"/>
                </a:solidFill>
                <a:latin typeface="微软雅黑" panose="020B0503020204020204" pitchFamily="34" charset="-122"/>
                <a:ea typeface="微软雅黑" panose="020B0503020204020204" pitchFamily="34" charset="-122"/>
              </a:rPr>
              <a:t>实时掌握停车位占用情况，提高车位周转率</a:t>
            </a:r>
            <a:endParaRPr lang="en-US" altLang="zh-CN" sz="1800" b="1">
              <a:solidFill>
                <a:srgbClr val="004F8A"/>
              </a:solidFill>
              <a:latin typeface="微软雅黑" panose="020B0503020204020204" pitchFamily="34" charset="-122"/>
              <a:ea typeface="微软雅黑" panose="020B0503020204020204" pitchFamily="34" charset="-122"/>
            </a:endParaRPr>
          </a:p>
          <a:p>
            <a:pPr>
              <a:lnSpc>
                <a:spcPct val="150000"/>
              </a:lnSpc>
            </a:pPr>
            <a:r>
              <a:rPr lang="zh-CN" altLang="en-US" sz="1800" b="1">
                <a:solidFill>
                  <a:srgbClr val="004F8A"/>
                </a:solidFill>
                <a:latin typeface="微软雅黑" panose="020B0503020204020204" pitchFamily="34" charset="-122"/>
                <a:ea typeface="微软雅黑" panose="020B0503020204020204" pitchFamily="34" charset="-122"/>
              </a:rPr>
              <a:t>缓解上下课高峰期拥堵，实现人车分流</a:t>
            </a:r>
            <a:endParaRPr lang="en-US" altLang="zh-CN" sz="1800" b="1">
              <a:solidFill>
                <a:srgbClr val="004F8A"/>
              </a:solidFill>
              <a:latin typeface="微软雅黑" panose="020B0503020204020204" pitchFamily="34" charset="-122"/>
              <a:ea typeface="微软雅黑" panose="020B0503020204020204" pitchFamily="34" charset="-122"/>
            </a:endParaRPr>
          </a:p>
          <a:p>
            <a:pPr>
              <a:lnSpc>
                <a:spcPct val="150000"/>
              </a:lnSpc>
            </a:pPr>
            <a:r>
              <a:rPr lang="zh-CN" altLang="en-US" sz="1800" b="1">
                <a:solidFill>
                  <a:srgbClr val="004F8A"/>
                </a:solidFill>
                <a:latin typeface="微软雅黑" panose="020B0503020204020204" pitchFamily="34" charset="-122"/>
                <a:ea typeface="微软雅黑" panose="020B0503020204020204" pitchFamily="34" charset="-122"/>
              </a:rPr>
              <a:t>提升教师出行体验，保障学生行人安全</a:t>
            </a:r>
            <a:endParaRPr lang="zh-CN" altLang="en-US" sz="1800" b="1">
              <a:solidFill>
                <a:srgbClr val="004F8A"/>
              </a:solidFill>
              <a:latin typeface="微软雅黑" panose="020B0503020204020204" pitchFamily="34" charset="-122"/>
              <a:ea typeface="微软雅黑" panose="020B0503020204020204" pitchFamily="34" charset="-122"/>
            </a:endParaRPr>
          </a:p>
        </p:txBody>
      </p:sp>
    </p:spTree>
  </p:cSld>
  <p:clrMapOvr>
    <a:masterClrMapping/>
  </p:clrMapOvr>
  <p:transition spd="med" advTm="1000"/>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0" y="0"/>
            <a:ext cx="1812925" cy="6858000"/>
          </a:xfrm>
          <a:prstGeom prst="rect">
            <a:avLst/>
          </a:prstGeom>
          <a:solidFill>
            <a:srgbClr val="004F8A"/>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strike="noStrike" noProof="1"/>
          </a:p>
        </p:txBody>
      </p:sp>
      <p:sp>
        <p:nvSpPr>
          <p:cNvPr id="67588" name="文本框 9"/>
          <p:cNvSpPr txBox="1"/>
          <p:nvPr/>
        </p:nvSpPr>
        <p:spPr>
          <a:xfrm>
            <a:off x="358775" y="855663"/>
            <a:ext cx="1096963" cy="644525"/>
          </a:xfrm>
          <a:prstGeom prst="rect">
            <a:avLst/>
          </a:prstGeom>
          <a:noFill/>
          <a:ln w="9525">
            <a:noFill/>
          </a:ln>
        </p:spPr>
        <p:txBody>
          <a:bodyPr wrap="none" anchor="t">
            <a:spAutoFit/>
          </a:bodyPr>
          <a:lstStyle/>
          <a:p>
            <a:r>
              <a:rPr lang="zh-CN" altLang="en-US" sz="3600" b="1" dirty="0">
                <a:solidFill>
                  <a:srgbClr val="D9D9D9"/>
                </a:solidFill>
                <a:latin typeface="微软雅黑" panose="020B0503020204020204" pitchFamily="34" charset="-122"/>
                <a:ea typeface="微软雅黑" panose="020B0503020204020204" pitchFamily="34" charset="-122"/>
              </a:rPr>
              <a:t>目录</a:t>
            </a:r>
            <a:endParaRPr lang="zh-CN" altLang="en-US" sz="3600" b="1" dirty="0">
              <a:solidFill>
                <a:srgbClr val="D9D9D9"/>
              </a:solidFill>
              <a:latin typeface="微软雅黑" panose="020B0503020204020204" pitchFamily="34" charset="-122"/>
              <a:ea typeface="微软雅黑" panose="020B0503020204020204" pitchFamily="34" charset="-122"/>
            </a:endParaRPr>
          </a:p>
        </p:txBody>
      </p:sp>
      <p:grpSp>
        <p:nvGrpSpPr>
          <p:cNvPr id="67589" name="组合 10"/>
          <p:cNvGrpSpPr/>
          <p:nvPr/>
        </p:nvGrpSpPr>
        <p:grpSpPr>
          <a:xfrm>
            <a:off x="0" y="835025"/>
            <a:ext cx="1814513" cy="779463"/>
            <a:chOff x="0" y="835437"/>
            <a:chExt cx="1814855" cy="779276"/>
          </a:xfrm>
        </p:grpSpPr>
        <p:cxnSp>
          <p:nvCxnSpPr>
            <p:cNvPr id="9" name="直接连接符 8"/>
            <p:cNvCxnSpPr/>
            <p:nvPr/>
          </p:nvCxnSpPr>
          <p:spPr>
            <a:xfrm>
              <a:off x="1540" y="835437"/>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0" y="1614713"/>
              <a:ext cx="1813315" cy="0"/>
            </a:xfrm>
            <a:prstGeom prst="line">
              <a:avLst/>
            </a:prstGeom>
            <a:ln w="25400" cmpd="sng">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 name="文本框 32"/>
          <p:cNvSpPr txBox="1"/>
          <p:nvPr/>
        </p:nvSpPr>
        <p:spPr>
          <a:xfrm>
            <a:off x="2063750" y="93663"/>
            <a:ext cx="9345295" cy="829945"/>
          </a:xfrm>
          <a:prstGeom prst="rect">
            <a:avLst/>
          </a:prstGeom>
          <a:noFill/>
          <a:ln w="9525">
            <a:noFill/>
          </a:ln>
        </p:spPr>
        <p:txBody>
          <a:bodyPr wrap="none" anchor="t">
            <a:spAutoFit/>
          </a:bodyPr>
          <a:lstStyle/>
          <a:p>
            <a:pPr algn="l"/>
            <a:r>
              <a:rPr lang="en-US" altLang="zh-CN" sz="2400" b="1" dirty="0">
                <a:latin typeface="微软雅黑" panose="020B0503020204020204" pitchFamily="34" charset="-122"/>
                <a:ea typeface="微软雅黑" panose="020B0503020204020204" pitchFamily="34" charset="-122"/>
              </a:rPr>
              <a:t>4.1 </a:t>
            </a:r>
            <a:r>
              <a:rPr lang="zh-CN" altLang="en-US" sz="2400" b="1" dirty="0">
                <a:latin typeface="微软雅黑" panose="020B0503020204020204" pitchFamily="34" charset="-122"/>
                <a:ea typeface="微软雅黑" panose="020B0503020204020204" pitchFamily="34" charset="-122"/>
              </a:rPr>
              <a:t>进度安排</a:t>
            </a:r>
            <a:r>
              <a:rPr lang="en-US" altLang="zh-CN" sz="2400" b="1" dirty="0">
                <a:latin typeface="微软雅黑" panose="020B0503020204020204" pitchFamily="34" charset="-122"/>
                <a:ea typeface="微软雅黑" panose="020B0503020204020204" pitchFamily="34" charset="-122"/>
              </a:rPr>
              <a:t>—— </a:t>
            </a:r>
            <a:r>
              <a:rPr lang="zh-CN" altLang="en-US" sz="2400" b="1" dirty="0">
                <a:solidFill>
                  <a:srgbClr val="C00000"/>
                </a:solidFill>
                <a:latin typeface="微软雅黑" panose="020B0503020204020204" pitchFamily="34" charset="-122"/>
                <a:ea typeface="微软雅黑" panose="020B0503020204020204" pitchFamily="34" charset="-122"/>
              </a:rPr>
              <a:t>数据获取</a:t>
            </a:r>
            <a:r>
              <a:rPr lang="en-US" altLang="zh-CN" sz="2400" b="1" dirty="0">
                <a:solidFill>
                  <a:srgbClr val="C00000"/>
                </a:solidFill>
                <a:latin typeface="微软雅黑" panose="020B0503020204020204" pitchFamily="34" charset="-122"/>
                <a:ea typeface="微软雅黑" panose="020B0503020204020204" pitchFamily="34" charset="-122"/>
              </a:rPr>
              <a:t> </a:t>
            </a:r>
            <a:r>
              <a:rPr lang="en-US" altLang="en-US" sz="2400" b="1" dirty="0">
                <a:solidFill>
                  <a:srgbClr val="C00000"/>
                </a:solidFill>
                <a:latin typeface="微软雅黑" panose="020B0503020204020204" pitchFamily="34" charset="-122"/>
                <a:ea typeface="微软雅黑" panose="020B0503020204020204" pitchFamily="34" charset="-122"/>
              </a:rPr>
              <a:t>→</a:t>
            </a:r>
            <a:r>
              <a:rPr lang="en-US" altLang="zh-CN" sz="2400" b="1" dirty="0">
                <a:solidFill>
                  <a:srgbClr val="C00000"/>
                </a:solidFill>
                <a:latin typeface="微软雅黑" panose="020B0503020204020204" pitchFamily="34" charset="-122"/>
                <a:ea typeface="微软雅黑" panose="020B0503020204020204" pitchFamily="34" charset="-122"/>
              </a:rPr>
              <a:t> </a:t>
            </a:r>
            <a:r>
              <a:rPr lang="zh-CN" altLang="en-US" sz="2400" b="1" dirty="0">
                <a:solidFill>
                  <a:srgbClr val="C00000"/>
                </a:solidFill>
                <a:latin typeface="微软雅黑" panose="020B0503020204020204" pitchFamily="34" charset="-122"/>
                <a:ea typeface="微软雅黑" panose="020B0503020204020204" pitchFamily="34" charset="-122"/>
              </a:rPr>
              <a:t>模拟搭建</a:t>
            </a:r>
            <a:r>
              <a:rPr lang="en-US" altLang="zh-CN" sz="2400" b="1" dirty="0">
                <a:solidFill>
                  <a:srgbClr val="C00000"/>
                </a:solidFill>
                <a:latin typeface="微软雅黑" panose="020B0503020204020204" pitchFamily="34" charset="-122"/>
                <a:ea typeface="微软雅黑" panose="020B0503020204020204" pitchFamily="34" charset="-122"/>
              </a:rPr>
              <a:t> </a:t>
            </a:r>
            <a:r>
              <a:rPr lang="en-US" altLang="en-US" sz="2400" b="1" dirty="0">
                <a:solidFill>
                  <a:srgbClr val="C00000"/>
                </a:solidFill>
                <a:latin typeface="微软雅黑" panose="020B0503020204020204" pitchFamily="34" charset="-122"/>
                <a:ea typeface="微软雅黑" panose="020B0503020204020204" pitchFamily="34" charset="-122"/>
              </a:rPr>
              <a:t>→</a:t>
            </a:r>
            <a:r>
              <a:rPr lang="en-US" altLang="zh-CN" sz="2400" b="1" dirty="0">
                <a:solidFill>
                  <a:srgbClr val="C00000"/>
                </a:solidFill>
                <a:latin typeface="微软雅黑" panose="020B0503020204020204" pitchFamily="34" charset="-122"/>
                <a:ea typeface="微软雅黑" panose="020B0503020204020204" pitchFamily="34" charset="-122"/>
              </a:rPr>
              <a:t> </a:t>
            </a:r>
            <a:r>
              <a:rPr lang="zh-CN" altLang="en-US" sz="2400" b="1" dirty="0">
                <a:solidFill>
                  <a:srgbClr val="C00000"/>
                </a:solidFill>
                <a:latin typeface="微软雅黑" panose="020B0503020204020204" pitchFamily="34" charset="-122"/>
                <a:ea typeface="微软雅黑" panose="020B0503020204020204" pitchFamily="34" charset="-122"/>
              </a:rPr>
              <a:t>算法实现</a:t>
            </a:r>
            <a:r>
              <a:rPr lang="en-US" altLang="zh-CN" sz="2400" b="1" dirty="0">
                <a:solidFill>
                  <a:srgbClr val="C00000"/>
                </a:solidFill>
                <a:latin typeface="微软雅黑" panose="020B0503020204020204" pitchFamily="34" charset="-122"/>
                <a:ea typeface="微软雅黑" panose="020B0503020204020204" pitchFamily="34" charset="-122"/>
              </a:rPr>
              <a:t> </a:t>
            </a:r>
            <a:r>
              <a:rPr lang="en-US" altLang="en-US" sz="2400" b="1" dirty="0">
                <a:solidFill>
                  <a:srgbClr val="C00000"/>
                </a:solidFill>
                <a:latin typeface="微软雅黑" panose="020B0503020204020204" pitchFamily="34" charset="-122"/>
                <a:ea typeface="微软雅黑" panose="020B0503020204020204" pitchFamily="34" charset="-122"/>
              </a:rPr>
              <a:t>→</a:t>
            </a:r>
            <a:r>
              <a:rPr lang="en-US" altLang="zh-CN" sz="2400" b="1" dirty="0">
                <a:solidFill>
                  <a:srgbClr val="C00000"/>
                </a:solidFill>
                <a:latin typeface="微软雅黑" panose="020B0503020204020204" pitchFamily="34" charset="-122"/>
                <a:ea typeface="微软雅黑" panose="020B0503020204020204" pitchFamily="34" charset="-122"/>
              </a:rPr>
              <a:t> </a:t>
            </a:r>
            <a:r>
              <a:rPr lang="zh-CN" altLang="en-US" sz="2400" b="1" dirty="0">
                <a:solidFill>
                  <a:srgbClr val="C00000"/>
                </a:solidFill>
                <a:latin typeface="微软雅黑" panose="020B0503020204020204" pitchFamily="34" charset="-122"/>
                <a:ea typeface="微软雅黑" panose="020B0503020204020204" pitchFamily="34" charset="-122"/>
              </a:rPr>
              <a:t>测试与展示</a:t>
            </a:r>
            <a:endParaRPr lang="zh-CN" altLang="en-US" sz="2400" b="1" dirty="0">
              <a:solidFill>
                <a:srgbClr val="C00000"/>
              </a:solidFill>
              <a:latin typeface="微软雅黑" panose="020B0503020204020204" pitchFamily="34" charset="-122"/>
              <a:ea typeface="微软雅黑" panose="020B0503020204020204" pitchFamily="34" charset="-122"/>
            </a:endParaRPr>
          </a:p>
          <a:p>
            <a:endParaRPr lang="zh-CN" altLang="en-US" sz="2400" b="1" dirty="0">
              <a:solidFill>
                <a:srgbClr val="C00000"/>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2063750" y="584200"/>
            <a:ext cx="3451586" cy="0"/>
          </a:xfrm>
          <a:prstGeom prst="line">
            <a:avLst/>
          </a:prstGeom>
          <a:ln w="57150">
            <a:solidFill>
              <a:srgbClr val="394659"/>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custDataLst>
              <p:tags r:id="rId1"/>
            </p:custDataLst>
          </p:nvPr>
        </p:nvSpPr>
        <p:spPr>
          <a:xfrm>
            <a:off x="39688" y="1843088"/>
            <a:ext cx="1773237" cy="3322955"/>
          </a:xfrm>
          <a:prstGeom prst="rect">
            <a:avLst/>
          </a:prstGeom>
          <a:noFill/>
          <a:ln w="9525">
            <a:noFill/>
          </a:ln>
        </p:spPr>
        <p:txBody>
          <a:bodyPr wrap="square" anchor="t">
            <a:spAutoFit/>
          </a:bodyPr>
          <a:p>
            <a:pPr marL="342900" indent="-342900">
              <a:lnSpc>
                <a:spcPct val="250000"/>
              </a:lnSpc>
              <a:buAutoNum type="arabicPeriod"/>
            </a:pPr>
            <a:r>
              <a:rPr lang="zh-CN" altLang="en-US" sz="1200" b="1" dirty="0">
                <a:solidFill>
                  <a:schemeClr val="bg1">
                    <a:lumMod val="85000"/>
                  </a:schemeClr>
                </a:solidFill>
                <a:latin typeface="微软雅黑" panose="020B0503020204020204" pitchFamily="34" charset="-122"/>
                <a:ea typeface="微软雅黑" panose="020B0503020204020204" pitchFamily="34" charset="-122"/>
              </a:rPr>
              <a:t>设计理念</a:t>
            </a:r>
            <a:endParaRPr lang="zh-CN" altLang="en-US" sz="1200" b="1" dirty="0">
              <a:solidFill>
                <a:schemeClr val="bg1">
                  <a:lumMod val="85000"/>
                </a:schemeClr>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chemeClr val="bg1">
                    <a:lumMod val="85000"/>
                  </a:schemeClr>
                </a:solidFill>
                <a:latin typeface="微软雅黑" panose="020B0503020204020204" pitchFamily="34" charset="-122"/>
                <a:ea typeface="微软雅黑" panose="020B0503020204020204" pitchFamily="34" charset="-122"/>
                <a:sym typeface="+mn-ea"/>
              </a:rPr>
              <a:t>数据处理计划</a:t>
            </a:r>
            <a:endParaRPr lang="zh-CN" sz="1200" b="1" dirty="0">
              <a:solidFill>
                <a:schemeClr val="bg1">
                  <a:lumMod val="85000"/>
                </a:schemeClr>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1200" b="1" dirty="0">
                <a:solidFill>
                  <a:schemeClr val="bg1">
                    <a:lumMod val="85000"/>
                  </a:schemeClr>
                </a:solidFill>
                <a:latin typeface="微软雅黑" panose="020B0503020204020204" pitchFamily="34" charset="-122"/>
                <a:ea typeface="微软雅黑" panose="020B0503020204020204" pitchFamily="34" charset="-122"/>
              </a:rPr>
              <a:t>预取结果</a:t>
            </a:r>
            <a:endParaRPr lang="zh-CN" altLang="en-US" sz="1200" b="1" dirty="0">
              <a:solidFill>
                <a:schemeClr val="bg1">
                  <a:lumMod val="85000"/>
                </a:schemeClr>
              </a:solidFill>
              <a:latin typeface="微软雅黑" panose="020B0503020204020204" pitchFamily="34" charset="-122"/>
              <a:ea typeface="微软雅黑" panose="020B0503020204020204" pitchFamily="34" charset="-122"/>
            </a:endParaRPr>
          </a:p>
          <a:p>
            <a:pPr marL="342900" indent="-342900">
              <a:lnSpc>
                <a:spcPct val="250000"/>
              </a:lnSpc>
              <a:buAutoNum type="arabicPeriod"/>
            </a:pPr>
            <a:r>
              <a:rPr lang="zh-CN" altLang="en-US" sz="2400" b="1" i="1" u="sng" dirty="0">
                <a:solidFill>
                  <a:schemeClr val="bg1"/>
                </a:solidFill>
                <a:latin typeface="微软雅黑" panose="020B0503020204020204" pitchFamily="34" charset="-122"/>
                <a:ea typeface="微软雅黑" panose="020B0503020204020204" pitchFamily="34" charset="-122"/>
              </a:rPr>
              <a:t>时间与</a:t>
            </a:r>
            <a:r>
              <a:rPr lang="zh-CN" altLang="en-US" sz="2400" b="1" i="1" u="sng" dirty="0">
                <a:solidFill>
                  <a:schemeClr val="bg1"/>
                </a:solidFill>
                <a:latin typeface="微软雅黑" panose="020B0503020204020204" pitchFamily="34" charset="-122"/>
                <a:ea typeface="微软雅黑" panose="020B0503020204020204" pitchFamily="34" charset="-122"/>
              </a:rPr>
              <a:t>分工安排</a:t>
            </a:r>
            <a:endParaRPr lang="zh-CN" altLang="en-US" sz="2400" b="1" i="1" u="sng" dirty="0">
              <a:solidFill>
                <a:schemeClr val="bg1"/>
              </a:solidFill>
              <a:latin typeface="微软雅黑" panose="020B0503020204020204" pitchFamily="34" charset="-122"/>
              <a:ea typeface="微软雅黑" panose="020B0503020204020204" pitchFamily="34" charset="-122"/>
            </a:endParaRPr>
          </a:p>
        </p:txBody>
      </p:sp>
      <p:graphicFrame>
        <p:nvGraphicFramePr>
          <p:cNvPr id="4" name="表格 3"/>
          <p:cNvGraphicFramePr/>
          <p:nvPr/>
        </p:nvGraphicFramePr>
        <p:xfrm>
          <a:off x="1981835" y="715010"/>
          <a:ext cx="0" cy="0"/>
        </p:xfrm>
        <a:graphic>
          <a:graphicData uri="http://schemas.openxmlformats.org/drawingml/2006/table">
            <a:tbl>
              <a:tblPr/>
              <a:tblGrid>
                <a:gridCol w="2621280"/>
                <a:gridCol w="2621280"/>
                <a:gridCol w="2621280"/>
                <a:gridCol w="2621280"/>
              </a:tblGrid>
              <a:tr h="541655">
                <a:tc>
                  <a:txBody>
                    <a:bodyPr/>
                    <a:p>
                      <a:pPr algn="ctr"/>
                      <a:r>
                        <a:rPr lang="zh-CN" altLang="en-US" sz="2000" b="1">
                          <a:latin typeface="微软雅黑" panose="020B0503020204020204" pitchFamily="34" charset="-122"/>
                          <a:ea typeface="微软雅黑" panose="020B0503020204020204" pitchFamily="34" charset="-122"/>
                        </a:rPr>
                        <a:t>周次</a:t>
                      </a:r>
                      <a:endParaRPr lang="zh-CN" altLang="en-US" sz="2000" b="1">
                        <a:latin typeface="微软雅黑" panose="020B0503020204020204" pitchFamily="34" charset="-122"/>
                        <a:ea typeface="微软雅黑" panose="020B0503020204020204" pitchFamily="34" charset="-122"/>
                      </a:endParaRPr>
                    </a:p>
                  </a:txBody>
                  <a:tcPr marL="0" marR="0" marT="0" marB="0" anchor="ctr" anchorCtr="0">
                    <a:lnL>
                      <a:noFill/>
                    </a:lnL>
                    <a:lnR>
                      <a:noFill/>
                    </a:lnR>
                    <a:lnT>
                      <a:noFill/>
                    </a:lnT>
                    <a:lnB w="12700">
                      <a:solidFill>
                        <a:schemeClr val="tx1"/>
                      </a:solidFill>
                      <a:prstDash val="solid"/>
                    </a:lnB>
                    <a:noFill/>
                  </a:tcPr>
                </a:tc>
                <a:tc>
                  <a:txBody>
                    <a:bodyPr/>
                    <a:p>
                      <a:pPr algn="ctr"/>
                      <a:r>
                        <a:rPr lang="zh-CN" altLang="en-US" sz="2000" b="1">
                          <a:latin typeface="微软雅黑" panose="020B0503020204020204" pitchFamily="34" charset="-122"/>
                          <a:ea typeface="微软雅黑" panose="020B0503020204020204" pitchFamily="34" charset="-122"/>
                        </a:rPr>
                        <a:t>主要任务</a:t>
                      </a:r>
                      <a:endParaRPr lang="zh-CN" altLang="en-US" sz="2000" b="1">
                        <a:latin typeface="微软雅黑" panose="020B0503020204020204" pitchFamily="34" charset="-122"/>
                        <a:ea typeface="微软雅黑" panose="020B0503020204020204" pitchFamily="34" charset="-122"/>
                      </a:endParaRPr>
                    </a:p>
                  </a:txBody>
                  <a:tcPr marL="0" marR="0" marT="0" marB="0" anchor="ctr" anchorCtr="0">
                    <a:lnL>
                      <a:noFill/>
                    </a:lnL>
                    <a:lnR>
                      <a:noFill/>
                    </a:lnR>
                    <a:lnT>
                      <a:noFill/>
                    </a:lnT>
                    <a:lnB w="12700">
                      <a:solidFill>
                        <a:schemeClr val="tx1"/>
                      </a:solidFill>
                      <a:prstDash val="solid"/>
                    </a:lnB>
                    <a:noFill/>
                  </a:tcPr>
                </a:tc>
                <a:tc>
                  <a:txBody>
                    <a:bodyPr/>
                    <a:p>
                      <a:pPr algn="ctr"/>
                      <a:r>
                        <a:rPr lang="zh-CN" altLang="en-US" sz="2000" b="1">
                          <a:latin typeface="微软雅黑" panose="020B0503020204020204" pitchFamily="34" charset="-122"/>
                          <a:ea typeface="微软雅黑" panose="020B0503020204020204" pitchFamily="34" charset="-122"/>
                        </a:rPr>
                        <a:t>具体内容</a:t>
                      </a:r>
                      <a:endParaRPr lang="zh-CN" altLang="en-US" sz="2000" b="1">
                        <a:latin typeface="微软雅黑" panose="020B0503020204020204" pitchFamily="34" charset="-122"/>
                        <a:ea typeface="微软雅黑" panose="020B0503020204020204" pitchFamily="34" charset="-122"/>
                      </a:endParaRPr>
                    </a:p>
                  </a:txBody>
                  <a:tcPr marL="0" marR="0" marT="0" marB="0" anchor="ctr" anchorCtr="0">
                    <a:lnL>
                      <a:noFill/>
                    </a:lnL>
                    <a:lnR>
                      <a:noFill/>
                    </a:lnR>
                    <a:lnT>
                      <a:noFill/>
                    </a:lnT>
                    <a:lnB w="12700">
                      <a:solidFill>
                        <a:schemeClr val="tx1"/>
                      </a:solidFill>
                      <a:prstDash val="solid"/>
                    </a:lnB>
                    <a:noFill/>
                  </a:tcPr>
                </a:tc>
                <a:tc>
                  <a:txBody>
                    <a:bodyPr/>
                    <a:p>
                      <a:pPr algn="ctr"/>
                      <a:r>
                        <a:rPr lang="zh-CN" altLang="en-US" sz="2000" b="1">
                          <a:latin typeface="微软雅黑" panose="020B0503020204020204" pitchFamily="34" charset="-122"/>
                          <a:ea typeface="微软雅黑" panose="020B0503020204020204" pitchFamily="34" charset="-122"/>
                        </a:rPr>
                        <a:t>阶段目标</a:t>
                      </a:r>
                      <a:endParaRPr lang="zh-CN" altLang="en-US" sz="2000" b="1">
                        <a:latin typeface="微软雅黑" panose="020B0503020204020204" pitchFamily="34" charset="-122"/>
                        <a:ea typeface="微软雅黑" panose="020B0503020204020204" pitchFamily="34" charset="-122"/>
                      </a:endParaRPr>
                    </a:p>
                  </a:txBody>
                  <a:tcPr marL="0" marR="0" marT="0" marB="0" anchor="ctr" anchorCtr="0">
                    <a:lnL>
                      <a:noFill/>
                    </a:lnL>
                    <a:lnR>
                      <a:noFill/>
                    </a:lnR>
                    <a:lnT>
                      <a:noFill/>
                    </a:lnT>
                    <a:lnB w="12700">
                      <a:solidFill>
                        <a:schemeClr val="tx1"/>
                      </a:solidFill>
                      <a:prstDash val="solid"/>
                    </a:lnB>
                    <a:noFill/>
                  </a:tcPr>
                </a:tc>
              </a:tr>
              <a:tr h="0">
                <a:tc>
                  <a:txBody>
                    <a:bodyPr/>
                    <a:p>
                      <a:pPr algn="ct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第</a:t>
                      </a: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周：数据准备与环境搭建</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algn="ctr" fontAlgn="auto">
                        <a:lnSpc>
                          <a:spcPct val="150000"/>
                        </a:lnSpc>
                      </a:pP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明确数据需求，搭建实验环境</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fontAlgn="auto">
                        <a:lnSpc>
                          <a:spcPct val="150000"/>
                        </a:lnSpc>
                      </a:pP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整理三类数据</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设计</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API</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接口格式（上传</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查询）</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使用</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Python</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或</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SQL</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模拟空位变化数据</a:t>
                      </a:r>
                      <a:endPar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algn="ctr" fontAlgn="auto">
                        <a:lnSpc>
                          <a:spcPct val="150000"/>
                        </a:lnSpc>
                      </a:pPr>
                      <a:r>
                        <a:rPr lang="zh-CN" altLang="en-US" sz="1600" b="1">
                          <a:solidFill>
                            <a:srgbClr val="004F8A"/>
                          </a:solidFill>
                          <a:latin typeface="微软雅黑" panose="020B0503020204020204" pitchFamily="34" charset="-122"/>
                          <a:ea typeface="微软雅黑" panose="020B0503020204020204" pitchFamily="34" charset="-122"/>
                        </a:rPr>
                        <a:t>完成数据结构与接口设计，为后续算法输入做准备</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r>
              <a:tr h="0">
                <a:tc>
                  <a:txBody>
                    <a:bodyPr/>
                    <a:p>
                      <a:pPr algn="ct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第</a:t>
                      </a: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周：功能一数据分析与模型设计</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algn="ctr" fontAlgn="auto">
                        <a:lnSpc>
                          <a:spcPct val="150000"/>
                        </a:lnSpc>
                      </a:pP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实现“引导至最近空车位”算法</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fontAlgn="auto">
                        <a:lnSpc>
                          <a:spcPct val="150000"/>
                        </a:lnSpc>
                      </a:pP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清洗与关联数据（静态</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实时）</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调用高德</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百度地图</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API</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计算距离与行驶时间</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设计加权评分模型</a:t>
                      </a:r>
                      <a:r>
                        <a:rPr 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通过</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Python</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实现排序推荐逻辑</a:t>
                      </a:r>
                      <a:endPar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algn="ctr" fontAlgn="auto">
                        <a:lnSpc>
                          <a:spcPct val="150000"/>
                        </a:lnSpc>
                      </a:pPr>
                      <a:r>
                        <a:rPr lang="zh-CN" altLang="en-US" sz="1600" b="1">
                          <a:solidFill>
                            <a:srgbClr val="004F8A"/>
                          </a:solidFill>
                          <a:latin typeface="微软雅黑" panose="020B0503020204020204" pitchFamily="34" charset="-122"/>
                          <a:ea typeface="微软雅黑" panose="020B0503020204020204" pitchFamily="34" charset="-122"/>
                        </a:rPr>
                        <a:t>实现停车推荐算法的初步版本并可输出测试结果</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r>
              <a:tr h="0">
                <a:tc>
                  <a:txBody>
                    <a:bodyPr/>
                    <a:p>
                      <a:pPr algn="ct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第</a:t>
                      </a: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周：功能二数据分析与模型设计</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algn="ctr" fontAlgn="auto">
                        <a:lnSpc>
                          <a:spcPct val="150000"/>
                        </a:lnSpc>
                      </a:pP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实现“输入车牌寻车”功能</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fontAlgn="auto">
                        <a:lnSpc>
                          <a:spcPct val="150000"/>
                        </a:lnSpc>
                      </a:pP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设计</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parking_records</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表并插入模拟记录</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训练或调用预训练车牌识别模型</a:t>
                      </a:r>
                      <a:r>
                        <a:rPr 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完成基于车牌号的</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SQL</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查询与定位返回</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测试多组数据的匹配准确率</a:t>
                      </a:r>
                      <a:endPar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c>
                  <a:txBody>
                    <a:bodyPr/>
                    <a:p>
                      <a:pPr indent="0" algn="ctr" fontAlgn="auto">
                        <a:lnSpc>
                          <a:spcPct val="150000"/>
                        </a:lnSpc>
                      </a:pP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实现完整的“输入车牌 </a:t>
                      </a: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定位车位”查询流程</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w="12700">
                      <a:solidFill>
                        <a:schemeClr val="tx1"/>
                      </a:solidFill>
                      <a:prstDash val="solid"/>
                    </a:lnB>
                    <a:noFill/>
                  </a:tcPr>
                </a:tc>
              </a:tr>
              <a:tr h="0">
                <a:tc>
                  <a:txBody>
                    <a:bodyPr/>
                    <a:p>
                      <a:pPr algn="ct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第</a:t>
                      </a:r>
                      <a:r>
                        <a:rPr lang="en-US" altLang="zh-CN"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4</a:t>
                      </a: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周：系统联调与测试展示</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a:noFill/>
                    </a:lnB>
                    <a:noFill/>
                  </a:tcPr>
                </a:tc>
                <a:tc>
                  <a:txBody>
                    <a:bodyPr/>
                    <a:p>
                      <a:pPr indent="0" algn="ctr" fontAlgn="auto">
                        <a:lnSpc>
                          <a:spcPct val="150000"/>
                        </a:lnSpc>
                      </a:pPr>
                      <a:r>
                        <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联调与结果展示</a:t>
                      </a:r>
                      <a:endParaRPr lang="zh-CN" altLang="en-US" sz="16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a:noFill/>
                    </a:lnB>
                    <a:noFill/>
                  </a:tcPr>
                </a:tc>
                <a:tc>
                  <a:txBody>
                    <a:bodyPr/>
                    <a:p>
                      <a:pPr indent="0" fontAlgn="auto">
                        <a:lnSpc>
                          <a:spcPct val="150000"/>
                        </a:lnSpc>
                      </a:pP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集成两大功能模块，统一数据接口与输出格式</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构建小规模可视化界面</a:t>
                      </a:r>
                      <a:r>
                        <a:rPr 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模拟多场景测试</a:t>
                      </a:r>
                      <a:r>
                        <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rPr>
                        <a:t>准备汇报材料</a:t>
                      </a:r>
                      <a:endParaRPr lang="en-US" altLang="zh-CN" sz="1400" b="1">
                        <a:solidFill>
                          <a:srgbClr val="004F8A"/>
                        </a:solidFill>
                        <a:latin typeface="微软雅黑" panose="020B0503020204020204" pitchFamily="34" charset="-122"/>
                        <a:ea typeface="微软雅黑" panose="020B0503020204020204" pitchFamily="34" charset="-122"/>
                        <a:cs typeface="微软雅黑" panose="020B0503020204020204" pitchFamily="34" charset="-122"/>
                      </a:endParaRPr>
                    </a:p>
                  </a:txBody>
                  <a:tcPr marL="0" marR="0" marT="0" marB="0" anchor="ctr" anchorCtr="0">
                    <a:lnL>
                      <a:noFill/>
                    </a:lnL>
                    <a:lnR>
                      <a:noFill/>
                    </a:lnR>
                    <a:lnT w="12700">
                      <a:solidFill>
                        <a:schemeClr val="tx1"/>
                      </a:solidFill>
                      <a:prstDash val="solid"/>
                    </a:lnT>
                    <a:lnB>
                      <a:noFill/>
                    </a:lnB>
                    <a:noFill/>
                  </a:tcPr>
                </a:tc>
                <a:tc>
                  <a:txBody>
                    <a:bodyPr/>
                    <a:p>
                      <a:pPr indent="0" algn="ctr" fontAlgn="auto">
                        <a:lnSpc>
                          <a:spcPct val="150000"/>
                        </a:lnSpc>
                      </a:pPr>
                      <a:r>
                        <a:rPr lang="zh-CN" altLang="en-US" sz="1600" b="1">
                          <a:solidFill>
                            <a:srgbClr val="004F8A"/>
                          </a:solidFill>
                          <a:latin typeface="微软雅黑" panose="020B0503020204020204" pitchFamily="34" charset="-122"/>
                          <a:ea typeface="微软雅黑" panose="020B0503020204020204" pitchFamily="34" charset="-122"/>
                        </a:rPr>
                        <a:t>形成可演示的系统原型与汇报成果</a:t>
                      </a:r>
                      <a:endParaRPr lang="zh-CN" altLang="en-US" sz="1600" b="1">
                        <a:solidFill>
                          <a:srgbClr val="004F8A"/>
                        </a:solidFill>
                        <a:latin typeface="微软雅黑" panose="020B0503020204020204" pitchFamily="34" charset="-122"/>
                        <a:ea typeface="微软雅黑" panose="020B0503020204020204" pitchFamily="34" charset="-122"/>
                      </a:endParaRPr>
                    </a:p>
                  </a:txBody>
                  <a:tcPr marL="0" marR="0" marT="0" marB="0" anchor="ctr" anchorCtr="0">
                    <a:lnL>
                      <a:noFill/>
                    </a:lnL>
                    <a:lnR>
                      <a:noFill/>
                    </a:lnR>
                    <a:lnT w="12700">
                      <a:solidFill>
                        <a:schemeClr val="tx1"/>
                      </a:solidFill>
                      <a:prstDash val="solid"/>
                    </a:lnT>
                    <a:lnB>
                      <a:noFill/>
                    </a:lnB>
                    <a:noFill/>
                  </a:tcPr>
                </a:tc>
              </a:tr>
            </a:tbl>
          </a:graphicData>
        </a:graphic>
      </p:graphicFrame>
    </p:spTree>
  </p:cSld>
  <p:clrMapOvr>
    <a:masterClrMapping/>
  </p:clrMapOvr>
  <p:transition spd="med" advTm="1000"/>
</p:sld>
</file>

<file path=ppt/tags/tag1.xml><?xml version="1.0" encoding="utf-8"?>
<p:tagLst xmlns:p="http://schemas.openxmlformats.org/presentationml/2006/main">
  <p:tag name="KSO_WM_DIAGRAM_VIRTUALLY_FRAME" val="{&quot;height&quot;:384.85,&quot;left&quot;:404.5,&quot;top&quot;:78,&quot;width&quot;:458.05}"/>
</p:tagLst>
</file>

<file path=ppt/tags/tag10.xml><?xml version="1.0" encoding="utf-8"?>
<p:tagLst xmlns:p="http://schemas.openxmlformats.org/presentationml/2006/main">
  <p:tag name="KSO_WM_DIAGRAM_VIRTUALLY_FRAME" val="{&quot;height&quot;:384.85,&quot;left&quot;:404.5,&quot;top&quot;:78,&quot;width&quot;:458.05}"/>
</p:tagLst>
</file>

<file path=ppt/tags/tag11.xml><?xml version="1.0" encoding="utf-8"?>
<p:tagLst xmlns:p="http://schemas.openxmlformats.org/presentationml/2006/main">
  <p:tag name="KSO_WM_DIAGRAM_VIRTUALLY_FRAME" val="{&quot;height&quot;:384.85,&quot;left&quot;:404.5,&quot;top&quot;:78,&quot;width&quot;:458.05}"/>
</p:tagLst>
</file>

<file path=ppt/tags/tag12.xml><?xml version="1.0" encoding="utf-8"?>
<p:tagLst xmlns:p="http://schemas.openxmlformats.org/presentationml/2006/main">
  <p:tag name="KSO_WM_DIAGRAM_VIRTUALLY_FRAME" val="{&quot;height&quot;:384.85,&quot;left&quot;:404.5,&quot;top&quot;:78,&quot;width&quot;:458.05}"/>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DIAGRAM_VIRTUALLY_FRAME" val="{&quot;height&quot;:384.85,&quot;left&quot;:404.5,&quot;top&quot;:78,&quot;width&quot;:458.05}"/>
</p:tagLst>
</file>

<file path=ppt/tags/tag20.xml><?xml version="1.0" encoding="utf-8"?>
<p:tagLst xmlns:p="http://schemas.openxmlformats.org/presentationml/2006/main">
  <p:tag name="KSO_WM_DIAGRAM_VIRTUALLY_FRAME" val="{&quot;height&quot;:397.85,&quot;left&quot;:30.95,&quot;top&quot;:114,&quot;width&quot;:882.8725196850394}"/>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DIAGRAM_VIRTUALLY_FRAME" val="{&quot;height&quot;:397.85,&quot;left&quot;:30.95,&quot;top&quot;:114,&quot;width&quot;:882.8725196850394}"/>
</p:tagLst>
</file>

<file path=ppt/tags/tag23.xml><?xml version="1.0" encoding="utf-8"?>
<p:tagLst xmlns:p="http://schemas.openxmlformats.org/presentationml/2006/main">
  <p:tag name="KSO_WM_DIAGRAM_VIRTUALLY_FRAME" val="{&quot;height&quot;:397.85,&quot;left&quot;:30.95,&quot;top&quot;:114,&quot;width&quot;:882.8725196850394}"/>
</p:tagLst>
</file>

<file path=ppt/tags/tag24.xml><?xml version="1.0" encoding="utf-8"?>
<p:tagLst xmlns:p="http://schemas.openxmlformats.org/presentationml/2006/main">
  <p:tag name="KSO_WM_DIAGRAM_VIRTUALLY_FRAME" val="{&quot;height&quot;:397.85,&quot;left&quot;:30.95,&quot;top&quot;:114,&quot;width&quot;:882.8725196850394}"/>
</p:tagLst>
</file>

<file path=ppt/tags/tag25.xml><?xml version="1.0" encoding="utf-8"?>
<p:tagLst xmlns:p="http://schemas.openxmlformats.org/presentationml/2006/main">
  <p:tag name="KSO_WM_DIAGRAM_VIRTUALLY_FRAME" val="{&quot;height&quot;:397.85,&quot;left&quot;:30.95,&quot;top&quot;:114,&quot;width&quot;:882.8725196850394}"/>
</p:tagLst>
</file>

<file path=ppt/tags/tag26.xml><?xml version="1.0" encoding="utf-8"?>
<p:tagLst xmlns:p="http://schemas.openxmlformats.org/presentationml/2006/main">
  <p:tag name="KSO_WM_DIAGRAM_VIRTUALLY_FRAME" val="{&quot;height&quot;:397.85,&quot;left&quot;:30.95,&quot;top&quot;:114,&quot;width&quot;:882.8725196850394}"/>
</p:tagLst>
</file>

<file path=ppt/tags/tag27.xml><?xml version="1.0" encoding="utf-8"?>
<p:tagLst xmlns:p="http://schemas.openxmlformats.org/presentationml/2006/main">
  <p:tag name="KSO_WM_DIAGRAM_VIRTUALLY_FRAME" val="{&quot;height&quot;:397.85,&quot;left&quot;:30.95,&quot;top&quot;:114,&quot;width&quot;:882.8725196850394}"/>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DIAGRAM_VIRTUALLY_FRAME" val="{&quot;height&quot;:397.85,&quot;left&quot;:30.95,&quot;top&quot;:114,&quot;width&quot;:882.8725196850394}"/>
</p:tagLst>
</file>

<file path=ppt/tags/tag3.xml><?xml version="1.0" encoding="utf-8"?>
<p:tagLst xmlns:p="http://schemas.openxmlformats.org/presentationml/2006/main">
  <p:tag name="KSO_WM_DIAGRAM_VIRTUALLY_FRAME" val="{&quot;height&quot;:384.85,&quot;left&quot;:404.5,&quot;top&quot;:78,&quot;width&quot;:458.05}"/>
</p:tagLst>
</file>

<file path=ppt/tags/tag30.xml><?xml version="1.0" encoding="utf-8"?>
<p:tagLst xmlns:p="http://schemas.openxmlformats.org/presentationml/2006/main">
  <p:tag name="KSO_WM_DIAGRAM_VIRTUALLY_FRAME" val="{&quot;height&quot;:397.85,&quot;left&quot;:30.95,&quot;top&quot;:114,&quot;width&quot;:882.8725196850394}"/>
</p:tagLst>
</file>

<file path=ppt/tags/tag31.xml><?xml version="1.0" encoding="utf-8"?>
<p:tagLst xmlns:p="http://schemas.openxmlformats.org/presentationml/2006/main">
  <p:tag name="KSO_WM_DIAGRAM_VIRTUALLY_FRAME" val="{&quot;height&quot;:397.85,&quot;left&quot;:30.95,&quot;top&quot;:114,&quot;width&quot;:882.8725196850394}"/>
</p:tagLst>
</file>

<file path=ppt/tags/tag32.xml><?xml version="1.0" encoding="utf-8"?>
<p:tagLst xmlns:p="http://schemas.openxmlformats.org/presentationml/2006/main">
  <p:tag name="KSO_WM_DIAGRAM_VIRTUALLY_FRAME" val="{&quot;height&quot;:397.85,&quot;left&quot;:30.95,&quot;top&quot;:114,&quot;width&quot;:882.8725196850394}"/>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ISPRING_RESOURCE_PATHS_HASH_2" val="a767df27a3144345ba339c82152959ad3dd7d5b"/>
  <p:tag name="COMMONDATA" val="eyJoZGlkIjoiZGE4YjVkYTA0N2RiZmZiOTcwZTE4NTEwNmU1NzY0YzQifQ=="/>
</p:tagLst>
</file>

<file path=ppt/tags/tag4.xml><?xml version="1.0" encoding="utf-8"?>
<p:tagLst xmlns:p="http://schemas.openxmlformats.org/presentationml/2006/main">
  <p:tag name="KSO_WM_DIAGRAM_VIRTUALLY_FRAME" val="{&quot;height&quot;:384.85,&quot;left&quot;:404.5,&quot;top&quot;:78,&quot;width&quot;:458.05}"/>
</p:tagLst>
</file>

<file path=ppt/tags/tag5.xml><?xml version="1.0" encoding="utf-8"?>
<p:tagLst xmlns:p="http://schemas.openxmlformats.org/presentationml/2006/main">
  <p:tag name="KSO_WM_DIAGRAM_VIRTUALLY_FRAME" val="{&quot;height&quot;:384.85,&quot;left&quot;:404.5,&quot;top&quot;:78,&quot;width&quot;:458.05}"/>
</p:tagLst>
</file>

<file path=ppt/tags/tag6.xml><?xml version="1.0" encoding="utf-8"?>
<p:tagLst xmlns:p="http://schemas.openxmlformats.org/presentationml/2006/main">
  <p:tag name="KSO_WM_DIAGRAM_VIRTUALLY_FRAME" val="{&quot;height&quot;:384.85,&quot;left&quot;:404.5,&quot;top&quot;:78,&quot;width&quot;:458.05}"/>
</p:tagLst>
</file>

<file path=ppt/tags/tag7.xml><?xml version="1.0" encoding="utf-8"?>
<p:tagLst xmlns:p="http://schemas.openxmlformats.org/presentationml/2006/main">
  <p:tag name="KSO_WM_DIAGRAM_VIRTUALLY_FRAME" val="{&quot;height&quot;:384.85,&quot;left&quot;:404.5,&quot;top&quot;:78,&quot;width&quot;:458.05}"/>
</p:tagLst>
</file>

<file path=ppt/tags/tag8.xml><?xml version="1.0" encoding="utf-8"?>
<p:tagLst xmlns:p="http://schemas.openxmlformats.org/presentationml/2006/main">
  <p:tag name="KSO_WM_DIAGRAM_VIRTUALLY_FRAME" val="{&quot;height&quot;:384.85,&quot;left&quot;:404.5,&quot;top&quot;:78,&quot;width&quot;:458.05}"/>
</p:tagLst>
</file>

<file path=ppt/tags/tag9.xml><?xml version="1.0" encoding="utf-8"?>
<p:tagLst xmlns:p="http://schemas.openxmlformats.org/presentationml/2006/main">
  <p:tag name="KSO_WM_DIAGRAM_VIRTUALLY_FRAME" val="{&quot;height&quot;:384.85,&quot;left&quot;:404.5,&quot;top&quot;:78,&quot;width&quot;:458.0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2748</Words>
  <Application>WPS 演示</Application>
  <PresentationFormat>宽屏</PresentationFormat>
  <Paragraphs>331</Paragraphs>
  <Slides>11</Slides>
  <Notes>12</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11</vt:i4>
      </vt:variant>
    </vt:vector>
  </HeadingPairs>
  <TitlesOfParts>
    <vt:vector size="29" baseType="lpstr">
      <vt:lpstr>Arial</vt:lpstr>
      <vt:lpstr>宋体</vt:lpstr>
      <vt:lpstr>Wingdings</vt:lpstr>
      <vt:lpstr>Calibri</vt:lpstr>
      <vt:lpstr>微软雅黑</vt:lpstr>
      <vt:lpstr>Impact</vt:lpstr>
      <vt:lpstr>楷体</vt:lpstr>
      <vt:lpstr>Calibri</vt:lpstr>
      <vt:lpstr>黑体</vt:lpstr>
      <vt:lpstr>Times New Roman</vt:lpstr>
      <vt:lpstr>Arial Unicode MS</vt:lpstr>
      <vt:lpstr>Calibri Light</vt:lpstr>
      <vt:lpstr>阿里巴巴普惠体 M</vt:lpstr>
      <vt:lpstr>等线</vt:lpstr>
      <vt:lpstr>阿里巴巴普惠体 R</vt:lpstr>
      <vt:lpstr>阿里巴巴普惠体 H</vt:lpstr>
      <vt:lpstr>3DS Fonticon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creator>PPTS</dc:creator>
  <cp:keywords>PPTS</cp:keywords>
  <dc:description>PPTS</dc:description>
  <dc:subject>PPTS</dc:subject>
  <cp:category>PPTS</cp:category>
  <cp:lastModifiedBy>李姝杨</cp:lastModifiedBy>
  <cp:revision>1232</cp:revision>
  <dcterms:created xsi:type="dcterms:W3CDTF">2015-03-25T15:45:00Z</dcterms:created>
  <dcterms:modified xsi:type="dcterms:W3CDTF">2025-10-13T12:31:20Z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2052-12.1.0.22529</vt:lpwstr>
  </property>
  <property fmtid="{D5CDD505-2E9C-101B-9397-08002B2CF9AE}" pid="3" name="ICV">
    <vt:lpwstr>E97A7E0D26034D48BAB686C6D2E4F361_13</vt:lpwstr>
  </property>
</Properties>
</file>

<file path=docProps/thumbnail.jpeg>
</file>